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Masters/slideMaster1.xml" ContentType="application/vnd.openxmlformats-officedocument.presentationml.slideMaster+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60" r:id="rId3"/>
    <p:sldId id="308" r:id="rId4"/>
    <p:sldId id="360" r:id="rId5"/>
    <p:sldId id="293" r:id="rId6"/>
    <p:sldId id="312" r:id="rId7"/>
    <p:sldId id="286" r:id="rId8"/>
    <p:sldId id="283" r:id="rId9"/>
    <p:sldId id="262" r:id="rId10"/>
    <p:sldId id="261" r:id="rId11"/>
    <p:sldId id="263" r:id="rId12"/>
    <p:sldId id="311" r:id="rId13"/>
    <p:sldId id="328" r:id="rId14"/>
    <p:sldId id="361" r:id="rId15"/>
    <p:sldId id="313" r:id="rId16"/>
    <p:sldId id="375" r:id="rId17"/>
    <p:sldId id="339" r:id="rId18"/>
    <p:sldId id="369" r:id="rId19"/>
    <p:sldId id="365" r:id="rId20"/>
    <p:sldId id="374" r:id="rId21"/>
    <p:sldId id="363" r:id="rId22"/>
    <p:sldId id="371" r:id="rId23"/>
    <p:sldId id="333" r:id="rId24"/>
    <p:sldId id="372" r:id="rId25"/>
    <p:sldId id="373" r:id="rId26"/>
    <p:sldId id="341" r:id="rId27"/>
    <p:sldId id="352" r:id="rId28"/>
    <p:sldId id="353" r:id="rId29"/>
    <p:sldId id="354" r:id="rId30"/>
    <p:sldId id="355" r:id="rId31"/>
    <p:sldId id="356" r:id="rId32"/>
    <p:sldId id="357" r:id="rId33"/>
    <p:sldId id="344" r:id="rId34"/>
    <p:sldId id="335" r:id="rId35"/>
    <p:sldId id="358" r:id="rId36"/>
    <p:sldId id="257" r:id="rId37"/>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18" autoAdjust="0"/>
    <p:restoredTop sz="94280" autoAdjust="0"/>
  </p:normalViewPr>
  <p:slideViewPr>
    <p:cSldViewPr snapToGrid="0">
      <p:cViewPr varScale="1">
        <p:scale>
          <a:sx n="85" d="100"/>
          <a:sy n="85" d="100"/>
        </p:scale>
        <p:origin x="114" y="1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45"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D99DDF-CF61-4A2B-A250-6E4C7D1FC885}" type="datetimeFigureOut">
              <a:rPr lang="es-MX" smtClean="0"/>
              <a:t>05/05/2020</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6D8049-28E9-438D-91A7-FBE96C2EDCFD}" type="slidenum">
              <a:rPr lang="es-MX" smtClean="0"/>
              <a:t>‹#›</a:t>
            </a:fld>
            <a:endParaRPr lang="es-MX"/>
          </a:p>
        </p:txBody>
      </p:sp>
    </p:spTree>
    <p:extLst>
      <p:ext uri="{BB962C8B-B14F-4D97-AF65-F5344CB8AC3E}">
        <p14:creationId xmlns:p14="http://schemas.microsoft.com/office/powerpoint/2010/main" val="2093795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3A6D8049-28E9-438D-91A7-FBE96C2EDCFD}" type="slidenum">
              <a:rPr lang="es-MX" smtClean="0"/>
              <a:t>2</a:t>
            </a:fld>
            <a:endParaRPr lang="es-MX"/>
          </a:p>
        </p:txBody>
      </p:sp>
    </p:spTree>
    <p:extLst>
      <p:ext uri="{BB962C8B-B14F-4D97-AF65-F5344CB8AC3E}">
        <p14:creationId xmlns:p14="http://schemas.microsoft.com/office/powerpoint/2010/main" val="746034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baseline="0" dirty="0"/>
          </a:p>
          <a:p>
            <a:r>
              <a:rPr lang="es-MX" baseline="0" dirty="0"/>
              <a:t> </a:t>
            </a:r>
            <a:endParaRPr lang="es-MX" dirty="0"/>
          </a:p>
        </p:txBody>
      </p:sp>
      <p:sp>
        <p:nvSpPr>
          <p:cNvPr id="4" name="Marcador de número de diapositiva 3"/>
          <p:cNvSpPr>
            <a:spLocks noGrp="1"/>
          </p:cNvSpPr>
          <p:nvPr>
            <p:ph type="sldNum" sz="quarter" idx="10"/>
          </p:nvPr>
        </p:nvSpPr>
        <p:spPr/>
        <p:txBody>
          <a:bodyPr/>
          <a:lstStyle/>
          <a:p>
            <a:fld id="{3A6D8049-28E9-438D-91A7-FBE96C2EDCFD}" type="slidenum">
              <a:rPr lang="es-MX" smtClean="0"/>
              <a:t>14</a:t>
            </a:fld>
            <a:endParaRPr lang="es-MX"/>
          </a:p>
        </p:txBody>
      </p:sp>
    </p:spTree>
    <p:extLst>
      <p:ext uri="{BB962C8B-B14F-4D97-AF65-F5344CB8AC3E}">
        <p14:creationId xmlns:p14="http://schemas.microsoft.com/office/powerpoint/2010/main" val="3504394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3A6D8049-28E9-438D-91A7-FBE96C2EDCFD}" type="slidenum">
              <a:rPr lang="es-MX" smtClean="0"/>
              <a:t>17</a:t>
            </a:fld>
            <a:endParaRPr lang="es-MX"/>
          </a:p>
        </p:txBody>
      </p:sp>
    </p:spTree>
    <p:extLst>
      <p:ext uri="{BB962C8B-B14F-4D97-AF65-F5344CB8AC3E}">
        <p14:creationId xmlns:p14="http://schemas.microsoft.com/office/powerpoint/2010/main" val="2092126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3A6D8049-28E9-438D-91A7-FBE96C2EDCFD}" type="slidenum">
              <a:rPr lang="es-MX" smtClean="0"/>
              <a:t>18</a:t>
            </a:fld>
            <a:endParaRPr lang="es-MX"/>
          </a:p>
        </p:txBody>
      </p:sp>
    </p:spTree>
    <p:extLst>
      <p:ext uri="{BB962C8B-B14F-4D97-AF65-F5344CB8AC3E}">
        <p14:creationId xmlns:p14="http://schemas.microsoft.com/office/powerpoint/2010/main" val="3136090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3A6D8049-28E9-438D-91A7-FBE96C2EDCFD}" type="slidenum">
              <a:rPr lang="es-MX" smtClean="0"/>
              <a:t>21</a:t>
            </a:fld>
            <a:endParaRPr lang="es-MX"/>
          </a:p>
        </p:txBody>
      </p:sp>
    </p:spTree>
    <p:extLst>
      <p:ext uri="{BB962C8B-B14F-4D97-AF65-F5344CB8AC3E}">
        <p14:creationId xmlns:p14="http://schemas.microsoft.com/office/powerpoint/2010/main" val="28372844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Homologar e encluir liga electrónica </a:t>
            </a:r>
          </a:p>
          <a:p>
            <a:endParaRPr lang="es-MX" dirty="0"/>
          </a:p>
          <a:p>
            <a:endParaRPr lang="es-MX" dirty="0"/>
          </a:p>
          <a:p>
            <a:endParaRPr lang="es-MX" dirty="0"/>
          </a:p>
        </p:txBody>
      </p:sp>
      <p:sp>
        <p:nvSpPr>
          <p:cNvPr id="4" name="Marcador de número de diapositiva 3"/>
          <p:cNvSpPr>
            <a:spLocks noGrp="1"/>
          </p:cNvSpPr>
          <p:nvPr>
            <p:ph type="sldNum" sz="quarter" idx="10"/>
          </p:nvPr>
        </p:nvSpPr>
        <p:spPr/>
        <p:txBody>
          <a:bodyPr/>
          <a:lstStyle/>
          <a:p>
            <a:fld id="{3A6D8049-28E9-438D-91A7-FBE96C2EDCFD}" type="slidenum">
              <a:rPr lang="es-MX" smtClean="0"/>
              <a:t>22</a:t>
            </a:fld>
            <a:endParaRPr lang="es-MX"/>
          </a:p>
        </p:txBody>
      </p:sp>
    </p:spTree>
    <p:extLst>
      <p:ext uri="{BB962C8B-B14F-4D97-AF65-F5344CB8AC3E}">
        <p14:creationId xmlns:p14="http://schemas.microsoft.com/office/powerpoint/2010/main" val="1339132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3A6D8049-28E9-438D-91A7-FBE96C2EDCFD}" type="slidenum">
              <a:rPr lang="es-MX" smtClean="0"/>
              <a:t>24</a:t>
            </a:fld>
            <a:endParaRPr lang="es-MX"/>
          </a:p>
        </p:txBody>
      </p:sp>
    </p:spTree>
    <p:extLst>
      <p:ext uri="{BB962C8B-B14F-4D97-AF65-F5344CB8AC3E}">
        <p14:creationId xmlns:p14="http://schemas.microsoft.com/office/powerpoint/2010/main" val="654093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baseline="0" dirty="0"/>
          </a:p>
        </p:txBody>
      </p:sp>
      <p:sp>
        <p:nvSpPr>
          <p:cNvPr id="4" name="Marcador de número de diapositiva 3"/>
          <p:cNvSpPr>
            <a:spLocks noGrp="1"/>
          </p:cNvSpPr>
          <p:nvPr>
            <p:ph type="sldNum" sz="quarter" idx="10"/>
          </p:nvPr>
        </p:nvSpPr>
        <p:spPr/>
        <p:txBody>
          <a:bodyPr/>
          <a:lstStyle/>
          <a:p>
            <a:fld id="{3A6D8049-28E9-438D-91A7-FBE96C2EDCFD}" type="slidenum">
              <a:rPr lang="es-MX" smtClean="0"/>
              <a:t>4</a:t>
            </a:fld>
            <a:endParaRPr lang="es-MX"/>
          </a:p>
        </p:txBody>
      </p:sp>
    </p:spTree>
    <p:extLst>
      <p:ext uri="{BB962C8B-B14F-4D97-AF65-F5344CB8AC3E}">
        <p14:creationId xmlns:p14="http://schemas.microsoft.com/office/powerpoint/2010/main" val="3318800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s-MX" sz="1200" b="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F8DC9D56-E8B3-4BA5-B431-D3B24E1B0656}" type="slidenum">
              <a:rPr lang="es-MX" smtClean="0"/>
              <a:t>5</a:t>
            </a:fld>
            <a:endParaRPr lang="es-MX"/>
          </a:p>
        </p:txBody>
      </p:sp>
    </p:spTree>
    <p:extLst>
      <p:ext uri="{BB962C8B-B14F-4D97-AF65-F5344CB8AC3E}">
        <p14:creationId xmlns:p14="http://schemas.microsoft.com/office/powerpoint/2010/main" val="1424104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61679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 name="Google Shape;144;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583367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3A6D8049-28E9-438D-91A7-FBE96C2EDCFD}" type="slidenum">
              <a:rPr lang="es-MX" smtClean="0"/>
              <a:t>9</a:t>
            </a:fld>
            <a:endParaRPr lang="es-MX"/>
          </a:p>
        </p:txBody>
      </p:sp>
    </p:spTree>
    <p:extLst>
      <p:ext uri="{BB962C8B-B14F-4D97-AF65-F5344CB8AC3E}">
        <p14:creationId xmlns:p14="http://schemas.microsoft.com/office/powerpoint/2010/main" val="1821062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baseline="0" dirty="0"/>
          </a:p>
          <a:p>
            <a:endParaRPr lang="es-MX" baseline="0" dirty="0"/>
          </a:p>
          <a:p>
            <a:endParaRPr lang="es-MX" baseline="0" dirty="0"/>
          </a:p>
        </p:txBody>
      </p:sp>
      <p:sp>
        <p:nvSpPr>
          <p:cNvPr id="4" name="Marcador de número de diapositiva 3"/>
          <p:cNvSpPr>
            <a:spLocks noGrp="1"/>
          </p:cNvSpPr>
          <p:nvPr>
            <p:ph type="sldNum" sz="quarter" idx="10"/>
          </p:nvPr>
        </p:nvSpPr>
        <p:spPr/>
        <p:txBody>
          <a:bodyPr/>
          <a:lstStyle/>
          <a:p>
            <a:fld id="{3A6D8049-28E9-438D-91A7-FBE96C2EDCFD}" type="slidenum">
              <a:rPr lang="es-MX" smtClean="0"/>
              <a:t>10</a:t>
            </a:fld>
            <a:endParaRPr lang="es-MX"/>
          </a:p>
        </p:txBody>
      </p:sp>
    </p:spTree>
    <p:extLst>
      <p:ext uri="{BB962C8B-B14F-4D97-AF65-F5344CB8AC3E}">
        <p14:creationId xmlns:p14="http://schemas.microsoft.com/office/powerpoint/2010/main" val="1732225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baseline="0" dirty="0"/>
          </a:p>
        </p:txBody>
      </p:sp>
      <p:sp>
        <p:nvSpPr>
          <p:cNvPr id="4" name="Marcador de número de diapositiva 3"/>
          <p:cNvSpPr>
            <a:spLocks noGrp="1"/>
          </p:cNvSpPr>
          <p:nvPr>
            <p:ph type="sldNum" sz="quarter" idx="10"/>
          </p:nvPr>
        </p:nvSpPr>
        <p:spPr/>
        <p:txBody>
          <a:bodyPr/>
          <a:lstStyle/>
          <a:p>
            <a:fld id="{3A6D8049-28E9-438D-91A7-FBE96C2EDCFD}" type="slidenum">
              <a:rPr lang="es-MX" smtClean="0"/>
              <a:t>11</a:t>
            </a:fld>
            <a:endParaRPr lang="es-MX"/>
          </a:p>
        </p:txBody>
      </p:sp>
    </p:spTree>
    <p:extLst>
      <p:ext uri="{BB962C8B-B14F-4D97-AF65-F5344CB8AC3E}">
        <p14:creationId xmlns:p14="http://schemas.microsoft.com/office/powerpoint/2010/main" val="444135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3A6D8049-28E9-438D-91A7-FBE96C2EDCFD}" type="slidenum">
              <a:rPr lang="es-MX" smtClean="0"/>
              <a:t>13</a:t>
            </a:fld>
            <a:endParaRPr lang="es-MX"/>
          </a:p>
        </p:txBody>
      </p:sp>
    </p:spTree>
    <p:extLst>
      <p:ext uri="{BB962C8B-B14F-4D97-AF65-F5344CB8AC3E}">
        <p14:creationId xmlns:p14="http://schemas.microsoft.com/office/powerpoint/2010/main" val="3864912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BBAEB5-84B6-4E8E-8157-4CDE5DB590B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17EA0770-0517-4293-8CDF-550E0E895F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264F3FBD-4F20-4147-BC4B-06145E1C5CC8}"/>
              </a:ext>
            </a:extLst>
          </p:cNvPr>
          <p:cNvSpPr>
            <a:spLocks noGrp="1"/>
          </p:cNvSpPr>
          <p:nvPr>
            <p:ph type="dt" sz="half" idx="10"/>
          </p:nvPr>
        </p:nvSpPr>
        <p:spPr/>
        <p:txBody>
          <a:bodyPr/>
          <a:lstStyle/>
          <a:p>
            <a:fld id="{1ED5FD51-4F60-401A-BF31-CA5208611151}" type="datetimeFigureOut">
              <a:rPr lang="es-MX" smtClean="0"/>
              <a:t>05/05/2020</a:t>
            </a:fld>
            <a:endParaRPr lang="es-MX"/>
          </a:p>
        </p:txBody>
      </p:sp>
      <p:sp>
        <p:nvSpPr>
          <p:cNvPr id="5" name="Marcador de pie de página 4">
            <a:extLst>
              <a:ext uri="{FF2B5EF4-FFF2-40B4-BE49-F238E27FC236}">
                <a16:creationId xmlns:a16="http://schemas.microsoft.com/office/drawing/2014/main" id="{81C882B8-4BBE-446E-B4EB-8E50EA70F8A4}"/>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7B9E94D9-669F-4624-8115-55956485944D}"/>
              </a:ext>
            </a:extLst>
          </p:cNvPr>
          <p:cNvSpPr>
            <a:spLocks noGrp="1"/>
          </p:cNvSpPr>
          <p:nvPr>
            <p:ph type="sldNum" sz="quarter" idx="12"/>
          </p:nvPr>
        </p:nvSpPr>
        <p:spPr/>
        <p:txBody>
          <a:bodyPr/>
          <a:lstStyle/>
          <a:p>
            <a:fld id="{7E66B3B5-F06D-4FE4-9D7E-190B31018988}" type="slidenum">
              <a:rPr lang="es-MX" smtClean="0"/>
              <a:t>‹#›</a:t>
            </a:fld>
            <a:endParaRPr lang="es-MX"/>
          </a:p>
        </p:txBody>
      </p:sp>
    </p:spTree>
    <p:extLst>
      <p:ext uri="{BB962C8B-B14F-4D97-AF65-F5344CB8AC3E}">
        <p14:creationId xmlns:p14="http://schemas.microsoft.com/office/powerpoint/2010/main" val="1821714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E2A0A2-ECC2-444F-9884-11E9DBE6B303}"/>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6C77A157-6FDA-4B7E-98B4-A49F11C2A3D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63A9D63D-3003-4948-970F-C786AF209471}"/>
              </a:ext>
            </a:extLst>
          </p:cNvPr>
          <p:cNvSpPr>
            <a:spLocks noGrp="1"/>
          </p:cNvSpPr>
          <p:nvPr>
            <p:ph type="dt" sz="half" idx="10"/>
          </p:nvPr>
        </p:nvSpPr>
        <p:spPr/>
        <p:txBody>
          <a:bodyPr/>
          <a:lstStyle/>
          <a:p>
            <a:fld id="{1ED5FD51-4F60-401A-BF31-CA5208611151}" type="datetimeFigureOut">
              <a:rPr lang="es-MX" smtClean="0"/>
              <a:t>05/05/2020</a:t>
            </a:fld>
            <a:endParaRPr lang="es-MX"/>
          </a:p>
        </p:txBody>
      </p:sp>
      <p:sp>
        <p:nvSpPr>
          <p:cNvPr id="5" name="Marcador de pie de página 4">
            <a:extLst>
              <a:ext uri="{FF2B5EF4-FFF2-40B4-BE49-F238E27FC236}">
                <a16:creationId xmlns:a16="http://schemas.microsoft.com/office/drawing/2014/main" id="{3D8DDF03-E5E2-42BC-BBA2-E47E7B790C3D}"/>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C168A29F-C066-4666-BA5E-4A5BE5E15082}"/>
              </a:ext>
            </a:extLst>
          </p:cNvPr>
          <p:cNvSpPr>
            <a:spLocks noGrp="1"/>
          </p:cNvSpPr>
          <p:nvPr>
            <p:ph type="sldNum" sz="quarter" idx="12"/>
          </p:nvPr>
        </p:nvSpPr>
        <p:spPr/>
        <p:txBody>
          <a:bodyPr/>
          <a:lstStyle/>
          <a:p>
            <a:fld id="{7E66B3B5-F06D-4FE4-9D7E-190B31018988}" type="slidenum">
              <a:rPr lang="es-MX" smtClean="0"/>
              <a:t>‹#›</a:t>
            </a:fld>
            <a:endParaRPr lang="es-MX"/>
          </a:p>
        </p:txBody>
      </p:sp>
    </p:spTree>
    <p:extLst>
      <p:ext uri="{BB962C8B-B14F-4D97-AF65-F5344CB8AC3E}">
        <p14:creationId xmlns:p14="http://schemas.microsoft.com/office/powerpoint/2010/main" val="2382427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D0771DE-9FC6-4ADF-B362-BC5EA357A0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D4EF4C84-3C6D-432D-BB65-435346C06A0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94FA852F-22FA-4FD0-A351-EE28F00EE7BA}"/>
              </a:ext>
            </a:extLst>
          </p:cNvPr>
          <p:cNvSpPr>
            <a:spLocks noGrp="1"/>
          </p:cNvSpPr>
          <p:nvPr>
            <p:ph type="dt" sz="half" idx="10"/>
          </p:nvPr>
        </p:nvSpPr>
        <p:spPr/>
        <p:txBody>
          <a:bodyPr/>
          <a:lstStyle/>
          <a:p>
            <a:fld id="{1ED5FD51-4F60-401A-BF31-CA5208611151}" type="datetimeFigureOut">
              <a:rPr lang="es-MX" smtClean="0"/>
              <a:t>05/05/2020</a:t>
            </a:fld>
            <a:endParaRPr lang="es-MX"/>
          </a:p>
        </p:txBody>
      </p:sp>
      <p:sp>
        <p:nvSpPr>
          <p:cNvPr id="5" name="Marcador de pie de página 4">
            <a:extLst>
              <a:ext uri="{FF2B5EF4-FFF2-40B4-BE49-F238E27FC236}">
                <a16:creationId xmlns:a16="http://schemas.microsoft.com/office/drawing/2014/main" id="{0198832C-DBD4-4BA5-A3FA-037F1E3119F1}"/>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024C82C1-4AB6-4B64-9FBA-42F782CBACE8}"/>
              </a:ext>
            </a:extLst>
          </p:cNvPr>
          <p:cNvSpPr>
            <a:spLocks noGrp="1"/>
          </p:cNvSpPr>
          <p:nvPr>
            <p:ph type="sldNum" sz="quarter" idx="12"/>
          </p:nvPr>
        </p:nvSpPr>
        <p:spPr/>
        <p:txBody>
          <a:bodyPr/>
          <a:lstStyle/>
          <a:p>
            <a:fld id="{7E66B3B5-F06D-4FE4-9D7E-190B31018988}" type="slidenum">
              <a:rPr lang="es-MX" smtClean="0"/>
              <a:t>‹#›</a:t>
            </a:fld>
            <a:endParaRPr lang="es-MX"/>
          </a:p>
        </p:txBody>
      </p:sp>
    </p:spTree>
    <p:extLst>
      <p:ext uri="{BB962C8B-B14F-4D97-AF65-F5344CB8AC3E}">
        <p14:creationId xmlns:p14="http://schemas.microsoft.com/office/powerpoint/2010/main" val="1123213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462EAB-2C3D-4FC5-B897-366F814CFE8E}"/>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08688BA4-6759-4AD7-AB56-DB036F511EA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71B33917-76C3-464F-AB74-3AF01BA89BD4}"/>
              </a:ext>
            </a:extLst>
          </p:cNvPr>
          <p:cNvSpPr>
            <a:spLocks noGrp="1"/>
          </p:cNvSpPr>
          <p:nvPr>
            <p:ph type="dt" sz="half" idx="10"/>
          </p:nvPr>
        </p:nvSpPr>
        <p:spPr/>
        <p:txBody>
          <a:bodyPr/>
          <a:lstStyle/>
          <a:p>
            <a:fld id="{1ED5FD51-4F60-401A-BF31-CA5208611151}" type="datetimeFigureOut">
              <a:rPr lang="es-MX" smtClean="0"/>
              <a:t>05/05/2020</a:t>
            </a:fld>
            <a:endParaRPr lang="es-MX"/>
          </a:p>
        </p:txBody>
      </p:sp>
      <p:sp>
        <p:nvSpPr>
          <p:cNvPr id="5" name="Marcador de pie de página 4">
            <a:extLst>
              <a:ext uri="{FF2B5EF4-FFF2-40B4-BE49-F238E27FC236}">
                <a16:creationId xmlns:a16="http://schemas.microsoft.com/office/drawing/2014/main" id="{8F24D957-92B7-46A2-A2E3-77161C58A78E}"/>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C16398E9-9938-4006-A42C-31F481EB99DE}"/>
              </a:ext>
            </a:extLst>
          </p:cNvPr>
          <p:cNvSpPr>
            <a:spLocks noGrp="1"/>
          </p:cNvSpPr>
          <p:nvPr>
            <p:ph type="sldNum" sz="quarter" idx="12"/>
          </p:nvPr>
        </p:nvSpPr>
        <p:spPr/>
        <p:txBody>
          <a:bodyPr/>
          <a:lstStyle/>
          <a:p>
            <a:fld id="{7E66B3B5-F06D-4FE4-9D7E-190B31018988}" type="slidenum">
              <a:rPr lang="es-MX" smtClean="0"/>
              <a:t>‹#›</a:t>
            </a:fld>
            <a:endParaRPr lang="es-MX"/>
          </a:p>
        </p:txBody>
      </p:sp>
    </p:spTree>
    <p:extLst>
      <p:ext uri="{BB962C8B-B14F-4D97-AF65-F5344CB8AC3E}">
        <p14:creationId xmlns:p14="http://schemas.microsoft.com/office/powerpoint/2010/main" val="1253854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F8AA27-D41D-407C-A97A-6982D698C6B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EF887679-6A8C-41AB-90AC-A629E9F4BD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244D6C7-E8AA-44E1-B57E-6FE67852A35A}"/>
              </a:ext>
            </a:extLst>
          </p:cNvPr>
          <p:cNvSpPr>
            <a:spLocks noGrp="1"/>
          </p:cNvSpPr>
          <p:nvPr>
            <p:ph type="dt" sz="half" idx="10"/>
          </p:nvPr>
        </p:nvSpPr>
        <p:spPr/>
        <p:txBody>
          <a:bodyPr/>
          <a:lstStyle/>
          <a:p>
            <a:fld id="{1ED5FD51-4F60-401A-BF31-CA5208611151}" type="datetimeFigureOut">
              <a:rPr lang="es-MX" smtClean="0"/>
              <a:t>05/05/2020</a:t>
            </a:fld>
            <a:endParaRPr lang="es-MX"/>
          </a:p>
        </p:txBody>
      </p:sp>
      <p:sp>
        <p:nvSpPr>
          <p:cNvPr id="5" name="Marcador de pie de página 4">
            <a:extLst>
              <a:ext uri="{FF2B5EF4-FFF2-40B4-BE49-F238E27FC236}">
                <a16:creationId xmlns:a16="http://schemas.microsoft.com/office/drawing/2014/main" id="{30715A68-A6F7-4274-9998-DF1CB50ADBD2}"/>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09D591B3-989B-4EC1-9996-4FF3A4ADBD0D}"/>
              </a:ext>
            </a:extLst>
          </p:cNvPr>
          <p:cNvSpPr>
            <a:spLocks noGrp="1"/>
          </p:cNvSpPr>
          <p:nvPr>
            <p:ph type="sldNum" sz="quarter" idx="12"/>
          </p:nvPr>
        </p:nvSpPr>
        <p:spPr/>
        <p:txBody>
          <a:bodyPr/>
          <a:lstStyle/>
          <a:p>
            <a:fld id="{7E66B3B5-F06D-4FE4-9D7E-190B31018988}" type="slidenum">
              <a:rPr lang="es-MX" smtClean="0"/>
              <a:t>‹#›</a:t>
            </a:fld>
            <a:endParaRPr lang="es-MX"/>
          </a:p>
        </p:txBody>
      </p:sp>
    </p:spTree>
    <p:extLst>
      <p:ext uri="{BB962C8B-B14F-4D97-AF65-F5344CB8AC3E}">
        <p14:creationId xmlns:p14="http://schemas.microsoft.com/office/powerpoint/2010/main" val="2021487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CE0049-EB7F-4101-B1E2-8DC072A164C9}"/>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8D836A8E-053B-478A-A109-4E037F08E4C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259999A6-087D-4E8B-BD59-CAEFD7809F9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038360FA-7EDA-4909-8BE3-81E946D25DA4}"/>
              </a:ext>
            </a:extLst>
          </p:cNvPr>
          <p:cNvSpPr>
            <a:spLocks noGrp="1"/>
          </p:cNvSpPr>
          <p:nvPr>
            <p:ph type="dt" sz="half" idx="10"/>
          </p:nvPr>
        </p:nvSpPr>
        <p:spPr/>
        <p:txBody>
          <a:bodyPr/>
          <a:lstStyle/>
          <a:p>
            <a:fld id="{1ED5FD51-4F60-401A-BF31-CA5208611151}" type="datetimeFigureOut">
              <a:rPr lang="es-MX" smtClean="0"/>
              <a:t>05/05/2020</a:t>
            </a:fld>
            <a:endParaRPr lang="es-MX"/>
          </a:p>
        </p:txBody>
      </p:sp>
      <p:sp>
        <p:nvSpPr>
          <p:cNvPr id="6" name="Marcador de pie de página 5">
            <a:extLst>
              <a:ext uri="{FF2B5EF4-FFF2-40B4-BE49-F238E27FC236}">
                <a16:creationId xmlns:a16="http://schemas.microsoft.com/office/drawing/2014/main" id="{CD4C7062-2570-4381-8057-6D58966FB380}"/>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12C1C01F-8B04-4E0D-A042-F5C45C6A63BA}"/>
              </a:ext>
            </a:extLst>
          </p:cNvPr>
          <p:cNvSpPr>
            <a:spLocks noGrp="1"/>
          </p:cNvSpPr>
          <p:nvPr>
            <p:ph type="sldNum" sz="quarter" idx="12"/>
          </p:nvPr>
        </p:nvSpPr>
        <p:spPr/>
        <p:txBody>
          <a:bodyPr/>
          <a:lstStyle/>
          <a:p>
            <a:fld id="{7E66B3B5-F06D-4FE4-9D7E-190B31018988}" type="slidenum">
              <a:rPr lang="es-MX" smtClean="0"/>
              <a:t>‹#›</a:t>
            </a:fld>
            <a:endParaRPr lang="es-MX"/>
          </a:p>
        </p:txBody>
      </p:sp>
    </p:spTree>
    <p:extLst>
      <p:ext uri="{BB962C8B-B14F-4D97-AF65-F5344CB8AC3E}">
        <p14:creationId xmlns:p14="http://schemas.microsoft.com/office/powerpoint/2010/main" val="2127737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4FD67D-B0FE-4200-8786-9016D1F1A626}"/>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E2F72861-2CA4-40DA-B920-11B777F768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E37C544-644B-4836-9255-D38A6EDA887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C8224B31-D70C-4A02-8B29-DFA304E8B3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6AD1DFC-3ABB-4BD2-AAFA-6B6480CE2B3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444AFA35-0ACA-47B4-87F6-DCE23CD71D6C}"/>
              </a:ext>
            </a:extLst>
          </p:cNvPr>
          <p:cNvSpPr>
            <a:spLocks noGrp="1"/>
          </p:cNvSpPr>
          <p:nvPr>
            <p:ph type="dt" sz="half" idx="10"/>
          </p:nvPr>
        </p:nvSpPr>
        <p:spPr/>
        <p:txBody>
          <a:bodyPr/>
          <a:lstStyle/>
          <a:p>
            <a:fld id="{1ED5FD51-4F60-401A-BF31-CA5208611151}" type="datetimeFigureOut">
              <a:rPr lang="es-MX" smtClean="0"/>
              <a:t>05/05/2020</a:t>
            </a:fld>
            <a:endParaRPr lang="es-MX"/>
          </a:p>
        </p:txBody>
      </p:sp>
      <p:sp>
        <p:nvSpPr>
          <p:cNvPr id="8" name="Marcador de pie de página 7">
            <a:extLst>
              <a:ext uri="{FF2B5EF4-FFF2-40B4-BE49-F238E27FC236}">
                <a16:creationId xmlns:a16="http://schemas.microsoft.com/office/drawing/2014/main" id="{FC8029C7-1299-4B2C-9460-946B28D9C8D3}"/>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FEFAD2AA-E101-4A12-8C8C-8FF0E2068A04}"/>
              </a:ext>
            </a:extLst>
          </p:cNvPr>
          <p:cNvSpPr>
            <a:spLocks noGrp="1"/>
          </p:cNvSpPr>
          <p:nvPr>
            <p:ph type="sldNum" sz="quarter" idx="12"/>
          </p:nvPr>
        </p:nvSpPr>
        <p:spPr/>
        <p:txBody>
          <a:bodyPr/>
          <a:lstStyle/>
          <a:p>
            <a:fld id="{7E66B3B5-F06D-4FE4-9D7E-190B31018988}" type="slidenum">
              <a:rPr lang="es-MX" smtClean="0"/>
              <a:t>‹#›</a:t>
            </a:fld>
            <a:endParaRPr lang="es-MX"/>
          </a:p>
        </p:txBody>
      </p:sp>
    </p:spTree>
    <p:extLst>
      <p:ext uri="{BB962C8B-B14F-4D97-AF65-F5344CB8AC3E}">
        <p14:creationId xmlns:p14="http://schemas.microsoft.com/office/powerpoint/2010/main" val="2608799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99E840-11F0-4447-B1B3-3BD586178E23}"/>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66C3C09D-A523-46FD-8DE2-9B20B6271FC7}"/>
              </a:ext>
            </a:extLst>
          </p:cNvPr>
          <p:cNvSpPr>
            <a:spLocks noGrp="1"/>
          </p:cNvSpPr>
          <p:nvPr>
            <p:ph type="dt" sz="half" idx="10"/>
          </p:nvPr>
        </p:nvSpPr>
        <p:spPr/>
        <p:txBody>
          <a:bodyPr/>
          <a:lstStyle/>
          <a:p>
            <a:fld id="{1ED5FD51-4F60-401A-BF31-CA5208611151}" type="datetimeFigureOut">
              <a:rPr lang="es-MX" smtClean="0"/>
              <a:t>05/05/2020</a:t>
            </a:fld>
            <a:endParaRPr lang="es-MX"/>
          </a:p>
        </p:txBody>
      </p:sp>
      <p:sp>
        <p:nvSpPr>
          <p:cNvPr id="4" name="Marcador de pie de página 3">
            <a:extLst>
              <a:ext uri="{FF2B5EF4-FFF2-40B4-BE49-F238E27FC236}">
                <a16:creationId xmlns:a16="http://schemas.microsoft.com/office/drawing/2014/main" id="{59A85DD6-32BD-43CE-8558-3AD362FD61BE}"/>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55839D0C-F662-4486-9759-CD353C969977}"/>
              </a:ext>
            </a:extLst>
          </p:cNvPr>
          <p:cNvSpPr>
            <a:spLocks noGrp="1"/>
          </p:cNvSpPr>
          <p:nvPr>
            <p:ph type="sldNum" sz="quarter" idx="12"/>
          </p:nvPr>
        </p:nvSpPr>
        <p:spPr/>
        <p:txBody>
          <a:bodyPr/>
          <a:lstStyle/>
          <a:p>
            <a:fld id="{7E66B3B5-F06D-4FE4-9D7E-190B31018988}" type="slidenum">
              <a:rPr lang="es-MX" smtClean="0"/>
              <a:t>‹#›</a:t>
            </a:fld>
            <a:endParaRPr lang="es-MX"/>
          </a:p>
        </p:txBody>
      </p:sp>
    </p:spTree>
    <p:extLst>
      <p:ext uri="{BB962C8B-B14F-4D97-AF65-F5344CB8AC3E}">
        <p14:creationId xmlns:p14="http://schemas.microsoft.com/office/powerpoint/2010/main" val="3442582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F5208FE-4711-40D8-B02B-3F9A092835F2}"/>
              </a:ext>
            </a:extLst>
          </p:cNvPr>
          <p:cNvSpPr>
            <a:spLocks noGrp="1"/>
          </p:cNvSpPr>
          <p:nvPr>
            <p:ph type="dt" sz="half" idx="10"/>
          </p:nvPr>
        </p:nvSpPr>
        <p:spPr/>
        <p:txBody>
          <a:bodyPr/>
          <a:lstStyle/>
          <a:p>
            <a:fld id="{1ED5FD51-4F60-401A-BF31-CA5208611151}" type="datetimeFigureOut">
              <a:rPr lang="es-MX" smtClean="0"/>
              <a:t>05/05/2020</a:t>
            </a:fld>
            <a:endParaRPr lang="es-MX"/>
          </a:p>
        </p:txBody>
      </p:sp>
      <p:sp>
        <p:nvSpPr>
          <p:cNvPr id="3" name="Marcador de pie de página 2">
            <a:extLst>
              <a:ext uri="{FF2B5EF4-FFF2-40B4-BE49-F238E27FC236}">
                <a16:creationId xmlns:a16="http://schemas.microsoft.com/office/drawing/2014/main" id="{9F54F4ED-8B05-4909-83B3-7BA3B4D6E805}"/>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8119893A-D277-4E5E-BB67-DAF5F0F43A55}"/>
              </a:ext>
            </a:extLst>
          </p:cNvPr>
          <p:cNvSpPr>
            <a:spLocks noGrp="1"/>
          </p:cNvSpPr>
          <p:nvPr>
            <p:ph type="sldNum" sz="quarter" idx="12"/>
          </p:nvPr>
        </p:nvSpPr>
        <p:spPr/>
        <p:txBody>
          <a:bodyPr/>
          <a:lstStyle/>
          <a:p>
            <a:fld id="{7E66B3B5-F06D-4FE4-9D7E-190B31018988}" type="slidenum">
              <a:rPr lang="es-MX" smtClean="0"/>
              <a:t>‹#›</a:t>
            </a:fld>
            <a:endParaRPr lang="es-MX"/>
          </a:p>
        </p:txBody>
      </p:sp>
    </p:spTree>
    <p:extLst>
      <p:ext uri="{BB962C8B-B14F-4D97-AF65-F5344CB8AC3E}">
        <p14:creationId xmlns:p14="http://schemas.microsoft.com/office/powerpoint/2010/main" val="3145099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96EF21-3DCF-4DDD-90C8-16F57F59E18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13045110-81F8-4556-8A8D-9931E99E7B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357D970B-757A-4AC0-A838-CAAC907C6C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E1D52D8-C80F-42A5-BDBA-9FCEBB6FAACA}"/>
              </a:ext>
            </a:extLst>
          </p:cNvPr>
          <p:cNvSpPr>
            <a:spLocks noGrp="1"/>
          </p:cNvSpPr>
          <p:nvPr>
            <p:ph type="dt" sz="half" idx="10"/>
          </p:nvPr>
        </p:nvSpPr>
        <p:spPr/>
        <p:txBody>
          <a:bodyPr/>
          <a:lstStyle/>
          <a:p>
            <a:fld id="{1ED5FD51-4F60-401A-BF31-CA5208611151}" type="datetimeFigureOut">
              <a:rPr lang="es-MX" smtClean="0"/>
              <a:t>05/05/2020</a:t>
            </a:fld>
            <a:endParaRPr lang="es-MX"/>
          </a:p>
        </p:txBody>
      </p:sp>
      <p:sp>
        <p:nvSpPr>
          <p:cNvPr id="6" name="Marcador de pie de página 5">
            <a:extLst>
              <a:ext uri="{FF2B5EF4-FFF2-40B4-BE49-F238E27FC236}">
                <a16:creationId xmlns:a16="http://schemas.microsoft.com/office/drawing/2014/main" id="{5825D6C3-EA33-4E6A-81DB-73B912826F30}"/>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02FCF463-89AC-4681-B885-64A6AAF3A1C9}"/>
              </a:ext>
            </a:extLst>
          </p:cNvPr>
          <p:cNvSpPr>
            <a:spLocks noGrp="1"/>
          </p:cNvSpPr>
          <p:nvPr>
            <p:ph type="sldNum" sz="quarter" idx="12"/>
          </p:nvPr>
        </p:nvSpPr>
        <p:spPr/>
        <p:txBody>
          <a:bodyPr/>
          <a:lstStyle/>
          <a:p>
            <a:fld id="{7E66B3B5-F06D-4FE4-9D7E-190B31018988}" type="slidenum">
              <a:rPr lang="es-MX" smtClean="0"/>
              <a:t>‹#›</a:t>
            </a:fld>
            <a:endParaRPr lang="es-MX"/>
          </a:p>
        </p:txBody>
      </p:sp>
    </p:spTree>
    <p:extLst>
      <p:ext uri="{BB962C8B-B14F-4D97-AF65-F5344CB8AC3E}">
        <p14:creationId xmlns:p14="http://schemas.microsoft.com/office/powerpoint/2010/main" val="1035410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D9639F-E46C-46C8-A888-365A5DBF12C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D5BC6898-D858-4191-84E7-73820E0BDA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BD5D9028-704D-4E3C-A344-E31E2608E0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A2B6DA8-E2D4-4C37-871F-696A25996DD6}"/>
              </a:ext>
            </a:extLst>
          </p:cNvPr>
          <p:cNvSpPr>
            <a:spLocks noGrp="1"/>
          </p:cNvSpPr>
          <p:nvPr>
            <p:ph type="dt" sz="half" idx="10"/>
          </p:nvPr>
        </p:nvSpPr>
        <p:spPr/>
        <p:txBody>
          <a:bodyPr/>
          <a:lstStyle/>
          <a:p>
            <a:fld id="{1ED5FD51-4F60-401A-BF31-CA5208611151}" type="datetimeFigureOut">
              <a:rPr lang="es-MX" smtClean="0"/>
              <a:t>05/05/2020</a:t>
            </a:fld>
            <a:endParaRPr lang="es-MX"/>
          </a:p>
        </p:txBody>
      </p:sp>
      <p:sp>
        <p:nvSpPr>
          <p:cNvPr id="6" name="Marcador de pie de página 5">
            <a:extLst>
              <a:ext uri="{FF2B5EF4-FFF2-40B4-BE49-F238E27FC236}">
                <a16:creationId xmlns:a16="http://schemas.microsoft.com/office/drawing/2014/main" id="{1A08095C-0E99-4821-A650-490CE822A2D2}"/>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22DF9D29-7699-43AF-939D-C0F091A5D61C}"/>
              </a:ext>
            </a:extLst>
          </p:cNvPr>
          <p:cNvSpPr>
            <a:spLocks noGrp="1"/>
          </p:cNvSpPr>
          <p:nvPr>
            <p:ph type="sldNum" sz="quarter" idx="12"/>
          </p:nvPr>
        </p:nvSpPr>
        <p:spPr/>
        <p:txBody>
          <a:bodyPr/>
          <a:lstStyle/>
          <a:p>
            <a:fld id="{7E66B3B5-F06D-4FE4-9D7E-190B31018988}" type="slidenum">
              <a:rPr lang="es-MX" smtClean="0"/>
              <a:t>‹#›</a:t>
            </a:fld>
            <a:endParaRPr lang="es-MX"/>
          </a:p>
        </p:txBody>
      </p:sp>
    </p:spTree>
    <p:extLst>
      <p:ext uri="{BB962C8B-B14F-4D97-AF65-F5344CB8AC3E}">
        <p14:creationId xmlns:p14="http://schemas.microsoft.com/office/powerpoint/2010/main" val="3109615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0E43020-A457-48F1-8BFC-5A03D6F8D4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D0D788ED-7AB6-4579-B3C7-10742A4A9A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24D41AA6-D77A-4EC7-B4AF-D9EFC8AAEE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D5FD51-4F60-401A-BF31-CA5208611151}" type="datetimeFigureOut">
              <a:rPr lang="es-MX" smtClean="0"/>
              <a:t>05/05/2020</a:t>
            </a:fld>
            <a:endParaRPr lang="es-MX"/>
          </a:p>
        </p:txBody>
      </p:sp>
      <p:sp>
        <p:nvSpPr>
          <p:cNvPr id="5" name="Marcador de pie de página 4">
            <a:extLst>
              <a:ext uri="{FF2B5EF4-FFF2-40B4-BE49-F238E27FC236}">
                <a16:creationId xmlns:a16="http://schemas.microsoft.com/office/drawing/2014/main" id="{25FE9B26-D8E4-4167-9DA2-8A36F2E92C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DDF7D07D-A395-4989-9BBD-A2F93B4DC6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66B3B5-F06D-4FE4-9D7E-190B31018988}" type="slidenum">
              <a:rPr lang="es-MX" smtClean="0"/>
              <a:t>‹#›</a:t>
            </a:fld>
            <a:endParaRPr lang="es-MX"/>
          </a:p>
        </p:txBody>
      </p:sp>
    </p:spTree>
    <p:extLst>
      <p:ext uri="{BB962C8B-B14F-4D97-AF65-F5344CB8AC3E}">
        <p14:creationId xmlns:p14="http://schemas.microsoft.com/office/powerpoint/2010/main" val="4044423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hyperlink" Target="http://www.aeropuerto.gob.mx/"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hyperlink" Target="mailto:ricardo.valencia@inai.org.mx"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transparency.org/cpi2018#downloads"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E420CD6-31B8-41CA-BB01-CB7E8E56EEF7}"/>
              </a:ext>
            </a:extLst>
          </p:cNvPr>
          <p:cNvPicPr>
            <a:picLocks noChangeAspect="1"/>
          </p:cNvPicPr>
          <p:nvPr/>
        </p:nvPicPr>
        <p:blipFill>
          <a:blip r:embed="rId2"/>
          <a:stretch>
            <a:fillRect/>
          </a:stretch>
        </p:blipFill>
        <p:spPr>
          <a:xfrm>
            <a:off x="1237008" y="4731025"/>
            <a:ext cx="8410575" cy="1800225"/>
          </a:xfrm>
          <a:prstGeom prst="rect">
            <a:avLst/>
          </a:prstGeom>
        </p:spPr>
      </p:pic>
      <p:pic>
        <p:nvPicPr>
          <p:cNvPr id="5" name="image1.png">
            <a:extLst>
              <a:ext uri="{FF2B5EF4-FFF2-40B4-BE49-F238E27FC236}">
                <a16:creationId xmlns:a16="http://schemas.microsoft.com/office/drawing/2014/main" id="{D0536148-098C-42BE-B369-2E3547391122}"/>
              </a:ext>
            </a:extLst>
          </p:cNvPr>
          <p:cNvPicPr/>
          <p:nvPr/>
        </p:nvPicPr>
        <p:blipFill>
          <a:blip r:embed="rId3"/>
          <a:srcRect/>
          <a:stretch>
            <a:fillRect/>
          </a:stretch>
        </p:blipFill>
        <p:spPr>
          <a:xfrm>
            <a:off x="9753806" y="4976191"/>
            <a:ext cx="2049325" cy="1309894"/>
          </a:xfrm>
          <a:prstGeom prst="rect">
            <a:avLst/>
          </a:prstGeom>
          <a:ln/>
        </p:spPr>
      </p:pic>
      <p:sp>
        <p:nvSpPr>
          <p:cNvPr id="6" name="CuadroTexto 5">
            <a:extLst>
              <a:ext uri="{FF2B5EF4-FFF2-40B4-BE49-F238E27FC236}">
                <a16:creationId xmlns:a16="http://schemas.microsoft.com/office/drawing/2014/main" id="{A7C90EBA-44A1-4E5C-9CDB-B075FCA28393}"/>
              </a:ext>
            </a:extLst>
          </p:cNvPr>
          <p:cNvSpPr txBox="1"/>
          <p:nvPr/>
        </p:nvSpPr>
        <p:spPr>
          <a:xfrm>
            <a:off x="1373670" y="571915"/>
            <a:ext cx="10429461" cy="3170099"/>
          </a:xfrm>
          <a:prstGeom prst="rect">
            <a:avLst/>
          </a:prstGeom>
          <a:noFill/>
        </p:spPr>
        <p:txBody>
          <a:bodyPr wrap="square" rtlCol="0">
            <a:spAutoFit/>
          </a:bodyPr>
          <a:lstStyle/>
          <a:p>
            <a:pPr algn="r"/>
            <a:r>
              <a:rPr lang="es-MX" sz="2000" b="1" dirty="0"/>
              <a:t>DEMOCRATIZACIÓN DE LA INFORMACIÓN: DATOS ABIERTOS EN LA PREVENCIÓN Y EL COMBATE A LA CORRUPCIÓN</a:t>
            </a:r>
          </a:p>
          <a:p>
            <a:pPr algn="r"/>
            <a:endParaRPr lang="es-MX" sz="2000" b="1" dirty="0"/>
          </a:p>
          <a:p>
            <a:pPr algn="r"/>
            <a:endParaRPr lang="es-MX" sz="2000" b="1" dirty="0"/>
          </a:p>
          <a:p>
            <a:pPr algn="r"/>
            <a:endParaRPr lang="es-MX" sz="2000" b="1" dirty="0"/>
          </a:p>
          <a:p>
            <a:pPr algn="r"/>
            <a:r>
              <a:rPr lang="es-MX" sz="2000" b="1" dirty="0"/>
              <a:t>DATOS PARA COMBATIR LA CORRUPCIÓN DURANTE EL COVID-19 EN MÉXICO</a:t>
            </a:r>
          </a:p>
          <a:p>
            <a:pPr algn="r"/>
            <a:endParaRPr lang="es-MX" sz="2000" b="1" dirty="0"/>
          </a:p>
          <a:p>
            <a:pPr algn="r"/>
            <a:endParaRPr lang="es-MX" sz="2000" b="1" dirty="0"/>
          </a:p>
          <a:p>
            <a:pPr algn="r"/>
            <a:endParaRPr lang="es-MX" sz="2000" b="1" dirty="0"/>
          </a:p>
          <a:p>
            <a:pPr algn="r"/>
            <a:r>
              <a:rPr lang="es-MX" sz="2000" b="1" dirty="0"/>
              <a:t>6 DE MAYO DE 2020</a:t>
            </a:r>
          </a:p>
        </p:txBody>
      </p:sp>
      <p:pic>
        <p:nvPicPr>
          <p:cNvPr id="3" name="Imagen 2">
            <a:extLst>
              <a:ext uri="{FF2B5EF4-FFF2-40B4-BE49-F238E27FC236}">
                <a16:creationId xmlns:a16="http://schemas.microsoft.com/office/drawing/2014/main" id="{6B579CB0-30D1-7C4A-9720-897997E3B4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99" y="-27000"/>
            <a:ext cx="12326399" cy="6912000"/>
          </a:xfrm>
          <a:prstGeom prst="rect">
            <a:avLst/>
          </a:prstGeom>
        </p:spPr>
      </p:pic>
    </p:spTree>
    <p:extLst>
      <p:ext uri="{BB962C8B-B14F-4D97-AF65-F5344CB8AC3E}">
        <p14:creationId xmlns:p14="http://schemas.microsoft.com/office/powerpoint/2010/main" val="21075301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A6BFEF5-8434-4209-9591-928BCA3EBDE8}"/>
              </a:ext>
            </a:extLst>
          </p:cNvPr>
          <p:cNvSpPr txBox="1"/>
          <p:nvPr/>
        </p:nvSpPr>
        <p:spPr>
          <a:xfrm>
            <a:off x="596348" y="505670"/>
            <a:ext cx="10999304" cy="646331"/>
          </a:xfrm>
          <a:prstGeom prst="rect">
            <a:avLst/>
          </a:prstGeom>
          <a:noFill/>
        </p:spPr>
        <p:txBody>
          <a:bodyPr wrap="square" rtlCol="0">
            <a:spAutoFit/>
          </a:bodyPr>
          <a:lstStyle/>
          <a:p>
            <a:pPr algn="ctr"/>
            <a:r>
              <a:rPr lang="es-MX" b="1" dirty="0"/>
              <a:t>EVOLUCIÓN DE LA TRANSPARENCIA Y EL ACCESO A LA INFORMACIÓN EN MÉXICO </a:t>
            </a:r>
          </a:p>
          <a:p>
            <a:pPr algn="ctr"/>
            <a:r>
              <a:rPr lang="es-MX" b="1" dirty="0"/>
              <a:t>ALGUNOS HITOS EN SU DESARROLLO </a:t>
            </a:r>
          </a:p>
        </p:txBody>
      </p:sp>
      <p:pic>
        <p:nvPicPr>
          <p:cNvPr id="4" name="Imagen 3">
            <a:extLst>
              <a:ext uri="{FF2B5EF4-FFF2-40B4-BE49-F238E27FC236}">
                <a16:creationId xmlns:a16="http://schemas.microsoft.com/office/drawing/2014/main" id="{ADC1D9CD-F2CE-8245-8BFC-4636B838EF5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806" y="-23415"/>
            <a:ext cx="12313611" cy="6904828"/>
          </a:xfrm>
          <a:prstGeom prst="rect">
            <a:avLst/>
          </a:prstGeom>
        </p:spPr>
      </p:pic>
    </p:spTree>
    <p:extLst>
      <p:ext uri="{BB962C8B-B14F-4D97-AF65-F5344CB8AC3E}">
        <p14:creationId xmlns:p14="http://schemas.microsoft.com/office/powerpoint/2010/main" val="1156474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54F5B61-6F31-42EC-9410-85B9B9B6C211}"/>
              </a:ext>
            </a:extLst>
          </p:cNvPr>
          <p:cNvSpPr txBox="1"/>
          <p:nvPr/>
        </p:nvSpPr>
        <p:spPr>
          <a:xfrm>
            <a:off x="185530" y="278296"/>
            <a:ext cx="11767931" cy="923330"/>
          </a:xfrm>
          <a:prstGeom prst="rect">
            <a:avLst/>
          </a:prstGeom>
          <a:noFill/>
        </p:spPr>
        <p:txBody>
          <a:bodyPr wrap="square" rtlCol="0">
            <a:spAutoFit/>
          </a:bodyPr>
          <a:lstStyle/>
          <a:p>
            <a:pPr algn="ctr"/>
            <a:r>
              <a:rPr lang="es-MX" dirty="0"/>
              <a:t>En el marco de estas reformas y disposiciones el INAI ha emitido diversos instrumentos y herramientas </a:t>
            </a:r>
          </a:p>
          <a:p>
            <a:pPr algn="ctr"/>
            <a:r>
              <a:rPr lang="es-MX" dirty="0"/>
              <a:t>que pueden ser aprovechadas para impulsar la generación de información útil y </a:t>
            </a:r>
          </a:p>
          <a:p>
            <a:pPr algn="ctr"/>
            <a:r>
              <a:rPr lang="es-MX" dirty="0"/>
              <a:t>desarrollar prácticas para la construcción de conocimiento público:</a:t>
            </a:r>
          </a:p>
        </p:txBody>
      </p:sp>
      <p:sp>
        <p:nvSpPr>
          <p:cNvPr id="3" name="CuadroTexto 2">
            <a:extLst>
              <a:ext uri="{FF2B5EF4-FFF2-40B4-BE49-F238E27FC236}">
                <a16:creationId xmlns:a16="http://schemas.microsoft.com/office/drawing/2014/main" id="{D6CC5A1B-942D-455A-9CF8-7D6CE3F2331C}"/>
              </a:ext>
            </a:extLst>
          </p:cNvPr>
          <p:cNvSpPr txBox="1"/>
          <p:nvPr/>
        </p:nvSpPr>
        <p:spPr>
          <a:xfrm>
            <a:off x="596348" y="4572000"/>
            <a:ext cx="11052313" cy="1477328"/>
          </a:xfrm>
          <a:prstGeom prst="rect">
            <a:avLst/>
          </a:prstGeom>
          <a:noFill/>
        </p:spPr>
        <p:txBody>
          <a:bodyPr wrap="square" rtlCol="0">
            <a:spAutoFit/>
          </a:bodyPr>
          <a:lstStyle/>
          <a:p>
            <a:pPr algn="ctr"/>
            <a:r>
              <a:rPr lang="es-MX" dirty="0"/>
              <a:t>Estos instrumentos teóricos, normativos y de diagnóstico facilitan la realización de acciones en materia de Transparencia Proactiva y Gobierno Abierto.</a:t>
            </a:r>
          </a:p>
          <a:p>
            <a:pPr algn="ctr"/>
            <a:endParaRPr lang="es-MX" dirty="0"/>
          </a:p>
          <a:p>
            <a:pPr algn="ctr"/>
            <a:r>
              <a:rPr lang="es-MX" dirty="0"/>
              <a:t>Con lo anterior, se ha buscado que las instituciones trasciendan la publicación de información obligatoria por ley, pasando a la publicación de información adicional o proactiva, desde un enfoque de utilidad.</a:t>
            </a:r>
          </a:p>
        </p:txBody>
      </p:sp>
      <p:pic>
        <p:nvPicPr>
          <p:cNvPr id="6" name="Imagen 5">
            <a:extLst>
              <a:ext uri="{FF2B5EF4-FFF2-40B4-BE49-F238E27FC236}">
                <a16:creationId xmlns:a16="http://schemas.microsoft.com/office/drawing/2014/main" id="{1E760574-9875-EA4B-AB5E-C01F05F1D8D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198" y="-23415"/>
            <a:ext cx="12326396" cy="6904828"/>
          </a:xfrm>
          <a:prstGeom prst="rect">
            <a:avLst/>
          </a:prstGeom>
        </p:spPr>
      </p:pic>
    </p:spTree>
    <p:extLst>
      <p:ext uri="{BB962C8B-B14F-4D97-AF65-F5344CB8AC3E}">
        <p14:creationId xmlns:p14="http://schemas.microsoft.com/office/powerpoint/2010/main" val="2164623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FED8D12-3173-AA47-B303-8E0AC8D1AC5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199" y="-23414"/>
            <a:ext cx="12326398" cy="6904829"/>
          </a:xfrm>
          <a:prstGeom prst="rect">
            <a:avLst/>
          </a:prstGeom>
        </p:spPr>
      </p:pic>
    </p:spTree>
    <p:extLst>
      <p:ext uri="{BB962C8B-B14F-4D97-AF65-F5344CB8AC3E}">
        <p14:creationId xmlns:p14="http://schemas.microsoft.com/office/powerpoint/2010/main" val="3311683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55529" y="336157"/>
            <a:ext cx="11394510" cy="338554"/>
          </a:xfrm>
          <a:prstGeom prst="rect">
            <a:avLst/>
          </a:prstGeom>
        </p:spPr>
        <p:txBody>
          <a:bodyPr wrap="square">
            <a:spAutoFit/>
          </a:bodyPr>
          <a:lstStyle/>
          <a:p>
            <a:pPr algn="just"/>
            <a:r>
              <a:rPr lang="es-ES" sz="1600" dirty="0">
                <a:ln w="0"/>
                <a:effectLst>
                  <a:outerShdw blurRad="38100" dist="19050" dir="2700000" algn="tl" rotWithShape="0">
                    <a:schemeClr val="dk1">
                      <a:alpha val="40000"/>
                    </a:schemeClr>
                  </a:outerShdw>
                </a:effectLst>
              </a:rPr>
              <a:t>¿POR QUÉ GOBIERNO ABIERTO Y TRANSPARENCIA PROACTIVA SON HERRAMIENTAS IMPORTANTES PARA COMBATIR LA CORRUPCIÓN?</a:t>
            </a:r>
          </a:p>
        </p:txBody>
      </p:sp>
      <p:sp>
        <p:nvSpPr>
          <p:cNvPr id="3" name="CuadroTexto 2"/>
          <p:cNvSpPr txBox="1"/>
          <p:nvPr/>
        </p:nvSpPr>
        <p:spPr>
          <a:xfrm>
            <a:off x="801666" y="1628384"/>
            <a:ext cx="10885118" cy="3970318"/>
          </a:xfrm>
          <a:prstGeom prst="rect">
            <a:avLst/>
          </a:prstGeom>
          <a:noFill/>
        </p:spPr>
        <p:txBody>
          <a:bodyPr wrap="square" rtlCol="0">
            <a:spAutoFit/>
          </a:bodyPr>
          <a:lstStyle/>
          <a:p>
            <a:pPr marL="285750" indent="-285750">
              <a:buFont typeface="Arial" panose="020B0604020202020204" pitchFamily="34" charset="0"/>
              <a:buChar char="•"/>
            </a:pPr>
            <a:r>
              <a:rPr lang="es-MX" dirty="0"/>
              <a:t>Tanto Gobierno Abierto como Transparencia Proactiva promueven principios y valores que generan condiciones favorables para afirmar la capacidad de control de los ciudadanos sobre el ejercicio del poder público.</a:t>
            </a:r>
          </a:p>
          <a:p>
            <a:pPr marL="285750" indent="-285750">
              <a:buFont typeface="Arial" panose="020B0604020202020204" pitchFamily="34" charset="0"/>
              <a:buChar char="•"/>
            </a:pPr>
            <a:endParaRPr lang="es-MX" dirty="0"/>
          </a:p>
          <a:p>
            <a:pPr marL="285750" indent="-285750">
              <a:buFont typeface="Arial" panose="020B0604020202020204" pitchFamily="34" charset="0"/>
              <a:buChar char="•"/>
            </a:pPr>
            <a:r>
              <a:rPr lang="es-MX" dirty="0"/>
              <a:t>La transparencia proactiva promueve que las instituciones públicas generen información útil y de calidad, facilitando que la ciudadanía evalúe críticamente a sus gobernantes y detone mecanismos de rendición de cuentas.</a:t>
            </a:r>
          </a:p>
          <a:p>
            <a:pPr marL="285750" indent="-285750">
              <a:buFont typeface="Arial" panose="020B0604020202020204" pitchFamily="34" charset="0"/>
              <a:buChar char="•"/>
            </a:pPr>
            <a:endParaRPr lang="es-MX" dirty="0"/>
          </a:p>
          <a:p>
            <a:pPr marL="285750" indent="-285750">
              <a:buFont typeface="Arial" panose="020B0604020202020204" pitchFamily="34" charset="0"/>
              <a:buChar char="•"/>
            </a:pPr>
            <a:r>
              <a:rPr lang="es-MX" dirty="0"/>
              <a:t>La publicación de información útil y de calidad por parte de las instituciones públicas facilita la construcción de una ciudadanía informada, susceptible de actuar y participar libremente en la toma de decisiones dentro de un gobierno democrático.</a:t>
            </a:r>
          </a:p>
          <a:p>
            <a:pPr marL="285750" indent="-285750">
              <a:buFont typeface="Arial" panose="020B0604020202020204" pitchFamily="34" charset="0"/>
              <a:buChar char="•"/>
            </a:pPr>
            <a:endParaRPr lang="es-MX" dirty="0"/>
          </a:p>
          <a:p>
            <a:pPr marL="285750" indent="-285750">
              <a:buFont typeface="Arial" panose="020B0604020202020204" pitchFamily="34" charset="0"/>
              <a:buChar char="•"/>
            </a:pPr>
            <a:r>
              <a:rPr lang="es-MX" dirty="0"/>
              <a:t>La existencia de información útil y de calidad por parte de las instituciones públicas contribuye a que los niveles de confianza ciudadana con respecto al quehacer gubernamental aumenten.  </a:t>
            </a:r>
          </a:p>
          <a:p>
            <a:pPr marL="285750" indent="-285750">
              <a:buFont typeface="Arial" panose="020B0604020202020204" pitchFamily="34" charset="0"/>
              <a:buChar char="•"/>
            </a:pPr>
            <a:endParaRPr lang="es-MX" dirty="0"/>
          </a:p>
        </p:txBody>
      </p:sp>
      <p:sp>
        <p:nvSpPr>
          <p:cNvPr id="4" name="CuadroTexto 3"/>
          <p:cNvSpPr txBox="1"/>
          <p:nvPr/>
        </p:nvSpPr>
        <p:spPr>
          <a:xfrm>
            <a:off x="1077238" y="6162805"/>
            <a:ext cx="10609546" cy="307777"/>
          </a:xfrm>
          <a:prstGeom prst="rect">
            <a:avLst/>
          </a:prstGeom>
          <a:noFill/>
        </p:spPr>
        <p:txBody>
          <a:bodyPr wrap="square" rtlCol="0">
            <a:spAutoFit/>
          </a:bodyPr>
          <a:lstStyle/>
          <a:p>
            <a:pPr algn="r"/>
            <a:r>
              <a:rPr lang="es-MX" sz="1400" dirty="0"/>
              <a:t>Fuente: INAI, Cuadernos de Transparencia “Transparencia y democracia: claves para un concierto” </a:t>
            </a:r>
          </a:p>
        </p:txBody>
      </p:sp>
      <p:pic>
        <p:nvPicPr>
          <p:cNvPr id="8" name="Imagen 7">
            <a:extLst>
              <a:ext uri="{FF2B5EF4-FFF2-40B4-BE49-F238E27FC236}">
                <a16:creationId xmlns:a16="http://schemas.microsoft.com/office/drawing/2014/main" id="{7AB1817A-CD4C-2744-B7B7-2CBC5946459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199" y="-23415"/>
            <a:ext cx="12326398" cy="6904828"/>
          </a:xfrm>
          <a:prstGeom prst="rect">
            <a:avLst/>
          </a:prstGeom>
        </p:spPr>
      </p:pic>
    </p:spTree>
    <p:extLst>
      <p:ext uri="{BB962C8B-B14F-4D97-AF65-F5344CB8AC3E}">
        <p14:creationId xmlns:p14="http://schemas.microsoft.com/office/powerpoint/2010/main" val="1365499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697BE5D-9AAF-4999-B3E2-68645A87B172}"/>
              </a:ext>
            </a:extLst>
          </p:cNvPr>
          <p:cNvSpPr txBox="1"/>
          <p:nvPr/>
        </p:nvSpPr>
        <p:spPr>
          <a:xfrm>
            <a:off x="1480062" y="280219"/>
            <a:ext cx="9345254" cy="1200329"/>
          </a:xfrm>
          <a:prstGeom prst="rect">
            <a:avLst/>
          </a:prstGeom>
          <a:noFill/>
        </p:spPr>
        <p:txBody>
          <a:bodyPr wrap="square" rtlCol="0">
            <a:spAutoFit/>
          </a:bodyPr>
          <a:lstStyle/>
          <a:p>
            <a:pPr algn="ctr"/>
            <a:r>
              <a:rPr lang="es-MX" dirty="0"/>
              <a:t>La Transparencia Proactiva y los Datos Abiertos facilitan y propician la activación de mecanismos de rendición de cuentas, potencializando el impacto de una serie de condiciones, ambientes y herramientas que combaten e inhiben la corrupción. </a:t>
            </a:r>
          </a:p>
          <a:p>
            <a:pPr algn="ctr"/>
            <a:r>
              <a:rPr lang="es-MX" dirty="0"/>
              <a:t>Entre ellos destacan:</a:t>
            </a:r>
          </a:p>
        </p:txBody>
      </p:sp>
      <p:sp>
        <p:nvSpPr>
          <p:cNvPr id="4" name="CuadroTexto 3">
            <a:extLst>
              <a:ext uri="{FF2B5EF4-FFF2-40B4-BE49-F238E27FC236}">
                <a16:creationId xmlns:a16="http://schemas.microsoft.com/office/drawing/2014/main" id="{8AED10D1-EE63-4AC5-B316-EE060CB3A921}"/>
              </a:ext>
            </a:extLst>
          </p:cNvPr>
          <p:cNvSpPr txBox="1"/>
          <p:nvPr/>
        </p:nvSpPr>
        <p:spPr>
          <a:xfrm>
            <a:off x="4505632" y="3539611"/>
            <a:ext cx="2875936" cy="2031325"/>
          </a:xfrm>
          <a:prstGeom prst="rect">
            <a:avLst/>
          </a:prstGeom>
          <a:noFill/>
        </p:spPr>
        <p:txBody>
          <a:bodyPr wrap="square" rtlCol="0">
            <a:spAutoFit/>
          </a:bodyPr>
          <a:lstStyle/>
          <a:p>
            <a:pPr algn="ctr"/>
            <a:r>
              <a:rPr lang="es-MX" dirty="0"/>
              <a:t>Propician y detonan esquemas de rendición de cuentas, por medio de la participación ciudadana en los asuntos públicos y la construcción de conocimiento público útil</a:t>
            </a:r>
          </a:p>
        </p:txBody>
      </p:sp>
      <p:sp>
        <p:nvSpPr>
          <p:cNvPr id="5" name="CuadroTexto 4">
            <a:extLst>
              <a:ext uri="{FF2B5EF4-FFF2-40B4-BE49-F238E27FC236}">
                <a16:creationId xmlns:a16="http://schemas.microsoft.com/office/drawing/2014/main" id="{2DE9E131-901C-4AAA-ABB6-321A39E5B5CA}"/>
              </a:ext>
            </a:extLst>
          </p:cNvPr>
          <p:cNvSpPr txBox="1"/>
          <p:nvPr/>
        </p:nvSpPr>
        <p:spPr>
          <a:xfrm>
            <a:off x="427703" y="3539612"/>
            <a:ext cx="2875937" cy="2031325"/>
          </a:xfrm>
          <a:prstGeom prst="rect">
            <a:avLst/>
          </a:prstGeom>
          <a:noFill/>
        </p:spPr>
        <p:txBody>
          <a:bodyPr wrap="square" rtlCol="0">
            <a:spAutoFit/>
          </a:bodyPr>
          <a:lstStyle/>
          <a:p>
            <a:pPr algn="ctr"/>
            <a:r>
              <a:rPr lang="es-MX" dirty="0"/>
              <a:t>Disuaden actos de corrupción, legitiman el quehacer público y exhiben comportamientos ilícitos, sometiendo a las autoridades al escrutinio público</a:t>
            </a:r>
          </a:p>
        </p:txBody>
      </p:sp>
      <p:sp>
        <p:nvSpPr>
          <p:cNvPr id="6" name="CuadroTexto 5">
            <a:extLst>
              <a:ext uri="{FF2B5EF4-FFF2-40B4-BE49-F238E27FC236}">
                <a16:creationId xmlns:a16="http://schemas.microsoft.com/office/drawing/2014/main" id="{00CB19B3-97E5-48E2-ADD4-42AF904D38BE}"/>
              </a:ext>
            </a:extLst>
          </p:cNvPr>
          <p:cNvSpPr txBox="1"/>
          <p:nvPr/>
        </p:nvSpPr>
        <p:spPr>
          <a:xfrm>
            <a:off x="8583561" y="3539612"/>
            <a:ext cx="2875936" cy="1477328"/>
          </a:xfrm>
          <a:prstGeom prst="rect">
            <a:avLst/>
          </a:prstGeom>
          <a:noFill/>
        </p:spPr>
        <p:txBody>
          <a:bodyPr wrap="square" rtlCol="0">
            <a:spAutoFit/>
          </a:bodyPr>
          <a:lstStyle/>
          <a:p>
            <a:pPr algn="ctr"/>
            <a:r>
              <a:rPr lang="es-MX" dirty="0"/>
              <a:t>Aumentan la confianza de los ciudadanos en las instituciones y promueven nuevas relaciones entre el gobierno y la población</a:t>
            </a:r>
          </a:p>
        </p:txBody>
      </p:sp>
      <p:pic>
        <p:nvPicPr>
          <p:cNvPr id="7" name="Imagen 6">
            <a:extLst>
              <a:ext uri="{FF2B5EF4-FFF2-40B4-BE49-F238E27FC236}">
                <a16:creationId xmlns:a16="http://schemas.microsoft.com/office/drawing/2014/main" id="{F81A2968-238B-694B-A88C-C89D0463D2B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198" y="-23414"/>
            <a:ext cx="12326396" cy="6904827"/>
          </a:xfrm>
          <a:prstGeom prst="rect">
            <a:avLst/>
          </a:prstGeom>
        </p:spPr>
      </p:pic>
    </p:spTree>
    <p:extLst>
      <p:ext uri="{BB962C8B-B14F-4D97-AF65-F5344CB8AC3E}">
        <p14:creationId xmlns:p14="http://schemas.microsoft.com/office/powerpoint/2010/main" val="432836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299BF8B-FEB8-4B6E-8CE9-4241166997DC}"/>
              </a:ext>
            </a:extLst>
          </p:cNvPr>
          <p:cNvSpPr txBox="1"/>
          <p:nvPr/>
        </p:nvSpPr>
        <p:spPr>
          <a:xfrm>
            <a:off x="4717774" y="5459895"/>
            <a:ext cx="7103165" cy="400110"/>
          </a:xfrm>
          <a:prstGeom prst="rect">
            <a:avLst/>
          </a:prstGeom>
          <a:noFill/>
        </p:spPr>
        <p:txBody>
          <a:bodyPr wrap="square" rtlCol="0">
            <a:spAutoFit/>
          </a:bodyPr>
          <a:lstStyle/>
          <a:p>
            <a:pPr algn="r"/>
            <a:r>
              <a:rPr lang="es-MX" sz="2000" b="1" dirty="0"/>
              <a:t>¿QUÉ HEMOS HECHO? ALGUNOS AVANCES EN LA MATERIA</a:t>
            </a:r>
          </a:p>
        </p:txBody>
      </p:sp>
      <p:pic>
        <p:nvPicPr>
          <p:cNvPr id="3" name="Imagen 2">
            <a:extLst>
              <a:ext uri="{FF2B5EF4-FFF2-40B4-BE49-F238E27FC236}">
                <a16:creationId xmlns:a16="http://schemas.microsoft.com/office/drawing/2014/main" id="{FC505536-C6B5-D24F-809D-70D55B56FDA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200" y="-23415"/>
            <a:ext cx="12326398" cy="6904829"/>
          </a:xfrm>
          <a:prstGeom prst="rect">
            <a:avLst/>
          </a:prstGeom>
        </p:spPr>
      </p:pic>
    </p:spTree>
    <p:extLst>
      <p:ext uri="{BB962C8B-B14F-4D97-AF65-F5344CB8AC3E}">
        <p14:creationId xmlns:p14="http://schemas.microsoft.com/office/powerpoint/2010/main" val="29621114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299BF8B-FEB8-4B6E-8CE9-4241166997DC}"/>
              </a:ext>
            </a:extLst>
          </p:cNvPr>
          <p:cNvSpPr txBox="1"/>
          <p:nvPr/>
        </p:nvSpPr>
        <p:spPr>
          <a:xfrm>
            <a:off x="4717774" y="5459895"/>
            <a:ext cx="7103165" cy="400110"/>
          </a:xfrm>
          <a:prstGeom prst="rect">
            <a:avLst/>
          </a:prstGeom>
          <a:noFill/>
        </p:spPr>
        <p:txBody>
          <a:bodyPr wrap="square" rtlCol="0">
            <a:spAutoFit/>
          </a:bodyPr>
          <a:lstStyle/>
          <a:p>
            <a:pPr algn="r"/>
            <a:r>
              <a:rPr lang="es-MX" sz="2000" b="1" dirty="0"/>
              <a:t>¿QUÉ HEMOS HECHO? ALGUNOS AVANCES EN LA MATERIA</a:t>
            </a:r>
          </a:p>
        </p:txBody>
      </p:sp>
      <p:pic>
        <p:nvPicPr>
          <p:cNvPr id="3" name="Imagen 2">
            <a:extLst>
              <a:ext uri="{FF2B5EF4-FFF2-40B4-BE49-F238E27FC236}">
                <a16:creationId xmlns:a16="http://schemas.microsoft.com/office/drawing/2014/main" id="{FC505536-C6B5-D24F-809D-70D55B56FDA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807" y="-23415"/>
            <a:ext cx="12313611" cy="6904829"/>
          </a:xfrm>
          <a:prstGeom prst="rect">
            <a:avLst/>
          </a:prstGeom>
        </p:spPr>
      </p:pic>
    </p:spTree>
    <p:extLst>
      <p:ext uri="{BB962C8B-B14F-4D97-AF65-F5344CB8AC3E}">
        <p14:creationId xmlns:p14="http://schemas.microsoft.com/office/powerpoint/2010/main" val="34009248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AF2EE73-2404-403E-83A1-1B0F6310BF82}"/>
              </a:ext>
            </a:extLst>
          </p:cNvPr>
          <p:cNvSpPr txBox="1"/>
          <p:nvPr/>
        </p:nvSpPr>
        <p:spPr>
          <a:xfrm>
            <a:off x="6096001" y="386311"/>
            <a:ext cx="5804350" cy="646331"/>
          </a:xfrm>
          <a:prstGeom prst="rect">
            <a:avLst/>
          </a:prstGeom>
          <a:noFill/>
        </p:spPr>
        <p:txBody>
          <a:bodyPr wrap="square" rtlCol="0">
            <a:spAutoFit/>
          </a:bodyPr>
          <a:lstStyle/>
          <a:p>
            <a:pPr algn="r"/>
            <a:r>
              <a:rPr lang="es-MX" b="1" dirty="0"/>
              <a:t>La Guía Abierta: usando datos abiertos para combatir la corrupción</a:t>
            </a:r>
          </a:p>
        </p:txBody>
      </p:sp>
      <p:sp>
        <p:nvSpPr>
          <p:cNvPr id="4" name="CuadroTexto 3">
            <a:extLst>
              <a:ext uri="{FF2B5EF4-FFF2-40B4-BE49-F238E27FC236}">
                <a16:creationId xmlns:a16="http://schemas.microsoft.com/office/drawing/2014/main" id="{F4E37883-AAE7-4B75-A879-A5F24C4D3C20}"/>
              </a:ext>
            </a:extLst>
          </p:cNvPr>
          <p:cNvSpPr txBox="1"/>
          <p:nvPr/>
        </p:nvSpPr>
        <p:spPr>
          <a:xfrm>
            <a:off x="304696" y="1189721"/>
            <a:ext cx="11357115" cy="5355312"/>
          </a:xfrm>
          <a:prstGeom prst="rect">
            <a:avLst/>
          </a:prstGeom>
          <a:noFill/>
        </p:spPr>
        <p:txBody>
          <a:bodyPr wrap="square" rtlCol="0">
            <a:spAutoFit/>
          </a:bodyPr>
          <a:lstStyle/>
          <a:p>
            <a:r>
              <a:rPr lang="es-MX" b="1" dirty="0"/>
              <a:t>¿Cómo surge?</a:t>
            </a:r>
          </a:p>
          <a:p>
            <a:r>
              <a:rPr lang="es-MX" dirty="0"/>
              <a:t>Desde 2015 con la publicación de la Carta Internacional de Datos Abiertos y como parte de la participación de México en el Grupo de Trabajo Anticorrupción del G-20, se avanzó en el reconocimiento de la importancia de los datos abiertos para el combate a la corrupción.</a:t>
            </a:r>
          </a:p>
          <a:p>
            <a:r>
              <a:rPr lang="es-MX" dirty="0"/>
              <a:t>Así, la organización Open Data </a:t>
            </a:r>
            <a:r>
              <a:rPr lang="es-MX" dirty="0" err="1"/>
              <a:t>Charter</a:t>
            </a:r>
            <a:r>
              <a:rPr lang="es-MX" dirty="0"/>
              <a:t>, los países que adoptaron la Carta y otras organizaciones de la sociedad civil como Open Contracting Partnership, Open Data y Transparencia Mexicana publicaron en mayo de 2017 la primera versión de la Guía de Apertura Anticorrupción.</a:t>
            </a:r>
          </a:p>
          <a:p>
            <a:endParaRPr lang="es-MX" dirty="0"/>
          </a:p>
          <a:p>
            <a:r>
              <a:rPr lang="es-MX" b="1" dirty="0"/>
              <a:t>¿Para qué sirve?</a:t>
            </a:r>
          </a:p>
          <a:p>
            <a:pPr marL="285750" indent="-285750" fontAlgn="base">
              <a:buFont typeface="Arial" panose="020B0604020202020204" pitchFamily="34" charset="0"/>
              <a:buChar char="•"/>
            </a:pPr>
            <a:r>
              <a:rPr lang="es-MX" dirty="0"/>
              <a:t>Identificar las bases de datos más útiles para combatir la corrupción;</a:t>
            </a:r>
          </a:p>
          <a:p>
            <a:pPr marL="285750" indent="-285750" fontAlgn="base">
              <a:buFont typeface="Arial" panose="020B0604020202020204" pitchFamily="34" charset="0"/>
              <a:buChar char="•"/>
            </a:pPr>
            <a:r>
              <a:rPr lang="es-MX" dirty="0"/>
              <a:t>Promover su estandarización para hacerlos interoperables;</a:t>
            </a:r>
          </a:p>
          <a:p>
            <a:pPr marL="285750" indent="-285750" fontAlgn="base">
              <a:buFont typeface="Arial" panose="020B0604020202020204" pitchFamily="34" charset="0"/>
              <a:buChar char="•"/>
            </a:pPr>
            <a:r>
              <a:rPr lang="es-MX" dirty="0"/>
              <a:t>Detectar cómo su uso promueve la prevención, detección, investigación y sanción de actividades relacionadas con la corrupción.</a:t>
            </a:r>
          </a:p>
          <a:p>
            <a:endParaRPr lang="es-MX" dirty="0"/>
          </a:p>
          <a:p>
            <a:r>
              <a:rPr lang="es-MX" dirty="0"/>
              <a:t>En 2017, México fue el primer país que decidió implementó la Guía como parte de su Política de Datos Abiertos. Como resultado de la implementación de la Guía, el Gobierno Federal logró:</a:t>
            </a:r>
          </a:p>
          <a:p>
            <a:endParaRPr lang="es-MX" dirty="0"/>
          </a:p>
          <a:p>
            <a:pPr marL="285750" indent="-285750">
              <a:buFont typeface="Arial" panose="020B0604020202020204" pitchFamily="34" charset="0"/>
              <a:buChar char="•"/>
            </a:pPr>
            <a:r>
              <a:rPr lang="es-MX" dirty="0"/>
              <a:t>Identificar 72 bases de datos estratégicas;</a:t>
            </a:r>
          </a:p>
          <a:p>
            <a:pPr marL="285750" indent="-285750">
              <a:buFont typeface="Arial" panose="020B0604020202020204" pitchFamily="34" charset="0"/>
              <a:buChar char="•"/>
            </a:pPr>
            <a:r>
              <a:rPr lang="es-MX" dirty="0"/>
              <a:t>Publicar 47 bases de datos que incluyen más de 13 millones de registros y más de 350 millones de datos individuales.</a:t>
            </a:r>
          </a:p>
        </p:txBody>
      </p:sp>
      <p:pic>
        <p:nvPicPr>
          <p:cNvPr id="5" name="Imagen 4">
            <a:extLst>
              <a:ext uri="{FF2B5EF4-FFF2-40B4-BE49-F238E27FC236}">
                <a16:creationId xmlns:a16="http://schemas.microsoft.com/office/drawing/2014/main" id="{349A233C-9A9B-4A53-B886-22CCF066EECD}"/>
              </a:ext>
            </a:extLst>
          </p:cNvPr>
          <p:cNvPicPr>
            <a:picLocks noChangeAspect="1"/>
          </p:cNvPicPr>
          <p:nvPr/>
        </p:nvPicPr>
        <p:blipFill>
          <a:blip r:embed="rId3"/>
          <a:stretch>
            <a:fillRect/>
          </a:stretch>
        </p:blipFill>
        <p:spPr>
          <a:xfrm>
            <a:off x="145774" y="0"/>
            <a:ext cx="2276475" cy="647700"/>
          </a:xfrm>
          <a:prstGeom prst="rect">
            <a:avLst/>
          </a:prstGeom>
        </p:spPr>
      </p:pic>
      <p:pic>
        <p:nvPicPr>
          <p:cNvPr id="6" name="Imagen 5">
            <a:extLst>
              <a:ext uri="{FF2B5EF4-FFF2-40B4-BE49-F238E27FC236}">
                <a16:creationId xmlns:a16="http://schemas.microsoft.com/office/drawing/2014/main" id="{1CBE3A0D-E272-47D8-B29A-2083CAC53CD0}"/>
              </a:ext>
            </a:extLst>
          </p:cNvPr>
          <p:cNvPicPr>
            <a:picLocks noChangeAspect="1"/>
          </p:cNvPicPr>
          <p:nvPr/>
        </p:nvPicPr>
        <p:blipFill>
          <a:blip r:embed="rId4"/>
          <a:stretch>
            <a:fillRect/>
          </a:stretch>
        </p:blipFill>
        <p:spPr>
          <a:xfrm>
            <a:off x="0" y="505647"/>
            <a:ext cx="5724525" cy="666750"/>
          </a:xfrm>
          <a:prstGeom prst="rect">
            <a:avLst/>
          </a:prstGeom>
        </p:spPr>
      </p:pic>
      <p:pic>
        <p:nvPicPr>
          <p:cNvPr id="7" name="Imagen 6">
            <a:extLst>
              <a:ext uri="{FF2B5EF4-FFF2-40B4-BE49-F238E27FC236}">
                <a16:creationId xmlns:a16="http://schemas.microsoft.com/office/drawing/2014/main" id="{0F4EA8BD-5E8C-C643-9D62-058C2874FC1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7199" y="-23415"/>
            <a:ext cx="12326396" cy="6904828"/>
          </a:xfrm>
          <a:prstGeom prst="rect">
            <a:avLst/>
          </a:prstGeom>
        </p:spPr>
      </p:pic>
    </p:spTree>
    <p:extLst>
      <p:ext uri="{BB962C8B-B14F-4D97-AF65-F5344CB8AC3E}">
        <p14:creationId xmlns:p14="http://schemas.microsoft.com/office/powerpoint/2010/main" val="723721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6188F58-5E34-4DF6-9C53-7731CC238CA3}"/>
              </a:ext>
            </a:extLst>
          </p:cNvPr>
          <p:cNvSpPr txBox="1"/>
          <p:nvPr/>
        </p:nvSpPr>
        <p:spPr>
          <a:xfrm>
            <a:off x="661219" y="516193"/>
            <a:ext cx="10869561" cy="5609997"/>
          </a:xfrm>
          <a:prstGeom prst="rect">
            <a:avLst/>
          </a:prstGeom>
          <a:noFill/>
        </p:spPr>
        <p:txBody>
          <a:bodyPr wrap="square" rtlCol="0">
            <a:spAutoFit/>
          </a:bodyPr>
          <a:lstStyle/>
          <a:p>
            <a:r>
              <a:rPr lang="es-MX" sz="1700" dirty="0"/>
              <a:t>Como parte de la Política de Transparencia Proactiva del INAI, diversos sujetos obligados han emprendido acciones y proyectos en la materia.</a:t>
            </a:r>
          </a:p>
          <a:p>
            <a:endParaRPr lang="es-MX" sz="1700" dirty="0"/>
          </a:p>
          <a:p>
            <a:r>
              <a:rPr lang="es-MX" sz="1700" dirty="0"/>
              <a:t>Durante 2017 y 2018 hubo una serie de acercamientos entre personal del Grupo Aeroportuario de la Ciudad México y el INAI con la finalidad de consolidar esfuerzos encaminados a la Apertura Institucional, la Transparencia Proactiva y la publicación de datos abiertos, especialmente de cara la construcción del Nuevo Aeropuerto Internacional de la Ciudad de México (NAICM). Entre éstos destacan:</a:t>
            </a:r>
          </a:p>
          <a:p>
            <a:endParaRPr lang="es-MX" sz="1700" dirty="0"/>
          </a:p>
          <a:p>
            <a:pPr marL="285750" indent="-285750">
              <a:buFont typeface="Wingdings" panose="05000000000000000000" pitchFamily="2" charset="2"/>
              <a:buChar char="ü"/>
            </a:pPr>
            <a:r>
              <a:rPr lang="es-MX" sz="1700" dirty="0"/>
              <a:t>Implementación del </a:t>
            </a:r>
            <a:r>
              <a:rPr lang="es-MX" sz="1600" dirty="0">
                <a:latin typeface="Calibri" panose="020F0502020204030204" pitchFamily="34" charset="0"/>
                <a:ea typeface="Calibri" panose="020F0502020204030204" pitchFamily="34" charset="0"/>
                <a:cs typeface="Times New Roman" panose="02020603050405020304" pitchFamily="18" charset="0"/>
              </a:rPr>
              <a:t>Estándar de Datos para las Contrataciones Abiertas (EDCA) a lo largo del ciclo completo de las contrataciones públicas, de la planeación a la ejecución, a realizarse para la construcción del NAICM. A noviembre de 2018, se habían publicado 517 procesos de contratación por más de 163, 320 millones de pesos mexicanos.</a:t>
            </a:r>
            <a:endParaRPr lang="es-MX" sz="1700" dirty="0"/>
          </a:p>
          <a:p>
            <a:endParaRPr lang="es-MX" sz="1700" dirty="0"/>
          </a:p>
          <a:p>
            <a:pPr marL="285750" indent="-285750">
              <a:buFont typeface="Wingdings" panose="05000000000000000000" pitchFamily="2" charset="2"/>
              <a:buChar char="ü"/>
            </a:pPr>
            <a:r>
              <a:rPr lang="es-MX" sz="1700" dirty="0"/>
              <a:t>Identificación de necesidades de información </a:t>
            </a:r>
            <a:r>
              <a:rPr lang="es-MX" sz="1700" dirty="0">
                <a:latin typeface="Calibri" panose="020F0502020204030204" pitchFamily="34" charset="0"/>
                <a:ea typeface="Calibri" panose="020F0502020204030204" pitchFamily="34" charset="0"/>
              </a:rPr>
              <a:t>socialmente útil a partir del procesamiento de solicitudes de acceso a la información presentadas al GACM e inquietudes de organizaciones de la sociedad civil a publicarse en el micrositio </a:t>
            </a:r>
            <a:r>
              <a:rPr lang="es-MX" sz="1700" dirty="0">
                <a:latin typeface="Calibri" panose="020F0502020204030204" pitchFamily="34" charset="0"/>
                <a:ea typeface="Calibri" panose="020F0502020204030204" pitchFamily="34" charset="0"/>
                <a:hlinkClick r:id="rId3"/>
              </a:rPr>
              <a:t>www.aeropuerto.gob.mx</a:t>
            </a:r>
            <a:r>
              <a:rPr lang="es-MX" sz="1700" dirty="0">
                <a:latin typeface="Calibri" panose="020F0502020204030204" pitchFamily="34" charset="0"/>
                <a:ea typeface="Calibri" panose="020F0502020204030204" pitchFamily="34" charset="0"/>
              </a:rPr>
              <a:t> </a:t>
            </a:r>
          </a:p>
          <a:p>
            <a:pPr marL="285750" indent="-285750">
              <a:buFont typeface="Wingdings" panose="05000000000000000000" pitchFamily="2" charset="2"/>
              <a:buChar char="ü"/>
            </a:pPr>
            <a:endParaRPr lang="es-MX" sz="1700" dirty="0">
              <a:latin typeface="Calibri" panose="020F0502020204030204" pitchFamily="34" charset="0"/>
              <a:ea typeface="Calibri" panose="020F0502020204030204" pitchFamily="34" charset="0"/>
            </a:endParaRPr>
          </a:p>
          <a:p>
            <a:pPr marL="285750" indent="-285750">
              <a:buFont typeface="Wingdings" panose="05000000000000000000" pitchFamily="2" charset="2"/>
              <a:buChar char="ü"/>
            </a:pPr>
            <a:r>
              <a:rPr lang="es-MX" sz="1700" dirty="0">
                <a:latin typeface="Calibri" panose="020F0502020204030204" pitchFamily="34" charset="0"/>
                <a:ea typeface="Calibri" panose="020F0502020204030204" pitchFamily="34" charset="0"/>
              </a:rPr>
              <a:t>Análisis y selección de información socialmente útil como la relativa a las principales obras que constituyen el NAICM en un plano interactivo.</a:t>
            </a:r>
          </a:p>
          <a:p>
            <a:pPr marL="285750" indent="-285750">
              <a:buFont typeface="Wingdings" panose="05000000000000000000" pitchFamily="2" charset="2"/>
              <a:buChar char="ü"/>
            </a:pPr>
            <a:endParaRPr lang="es-MX" sz="1700" dirty="0">
              <a:latin typeface="Calibri" panose="020F0502020204030204" pitchFamily="34" charset="0"/>
              <a:ea typeface="Calibri" panose="020F0502020204030204" pitchFamily="34" charset="0"/>
            </a:endParaRPr>
          </a:p>
          <a:p>
            <a:pPr marL="742950" lvl="1" indent="-285750" algn="just">
              <a:lnSpc>
                <a:spcPct val="115000"/>
              </a:lnSpc>
              <a:spcAft>
                <a:spcPts val="0"/>
              </a:spcAft>
              <a:buFont typeface="+mj-lt"/>
              <a:buAutoNum type="alphaLcPeriod"/>
            </a:pPr>
            <a:endParaRPr lang="es-MX" sz="1700" dirty="0">
              <a:latin typeface="Arial" panose="020B0604020202020204" pitchFamily="34" charset="0"/>
              <a:ea typeface="Calibri" panose="020F0502020204030204" pitchFamily="34" charset="0"/>
            </a:endParaRPr>
          </a:p>
          <a:p>
            <a:pPr marL="285750" indent="-285750">
              <a:buFont typeface="Wingdings" panose="05000000000000000000" pitchFamily="2" charset="2"/>
              <a:buChar char="ü"/>
            </a:pPr>
            <a:endParaRPr lang="es-MX" dirty="0"/>
          </a:p>
        </p:txBody>
      </p:sp>
      <p:pic>
        <p:nvPicPr>
          <p:cNvPr id="3" name="Imagen 2">
            <a:extLst>
              <a:ext uri="{FF2B5EF4-FFF2-40B4-BE49-F238E27FC236}">
                <a16:creationId xmlns:a16="http://schemas.microsoft.com/office/drawing/2014/main" id="{7714651F-5C1C-437D-9A66-E9F9E5FF88B7}"/>
              </a:ext>
            </a:extLst>
          </p:cNvPr>
          <p:cNvPicPr>
            <a:picLocks noChangeAspect="1"/>
          </p:cNvPicPr>
          <p:nvPr/>
        </p:nvPicPr>
        <p:blipFill>
          <a:blip r:embed="rId4"/>
          <a:stretch>
            <a:fillRect/>
          </a:stretch>
        </p:blipFill>
        <p:spPr>
          <a:xfrm>
            <a:off x="520033" y="5394902"/>
            <a:ext cx="2532883" cy="1351410"/>
          </a:xfrm>
          <a:prstGeom prst="rect">
            <a:avLst/>
          </a:prstGeom>
        </p:spPr>
      </p:pic>
      <p:pic>
        <p:nvPicPr>
          <p:cNvPr id="4" name="Imagen 3">
            <a:extLst>
              <a:ext uri="{FF2B5EF4-FFF2-40B4-BE49-F238E27FC236}">
                <a16:creationId xmlns:a16="http://schemas.microsoft.com/office/drawing/2014/main" id="{FD807640-E7C7-4A0D-8CB0-98674870F95C}"/>
              </a:ext>
            </a:extLst>
          </p:cNvPr>
          <p:cNvPicPr>
            <a:picLocks noChangeAspect="1"/>
          </p:cNvPicPr>
          <p:nvPr/>
        </p:nvPicPr>
        <p:blipFill>
          <a:blip r:embed="rId5"/>
          <a:stretch>
            <a:fillRect/>
          </a:stretch>
        </p:blipFill>
        <p:spPr>
          <a:xfrm>
            <a:off x="7701730" y="5664726"/>
            <a:ext cx="3829050" cy="771525"/>
          </a:xfrm>
          <a:prstGeom prst="rect">
            <a:avLst/>
          </a:prstGeom>
        </p:spPr>
      </p:pic>
      <p:pic>
        <p:nvPicPr>
          <p:cNvPr id="5" name="Imagen 4">
            <a:extLst>
              <a:ext uri="{FF2B5EF4-FFF2-40B4-BE49-F238E27FC236}">
                <a16:creationId xmlns:a16="http://schemas.microsoft.com/office/drawing/2014/main" id="{42A20C4B-9DF7-D94E-9943-B212CF612F6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7199" y="-23415"/>
            <a:ext cx="12326398" cy="6904828"/>
          </a:xfrm>
          <a:prstGeom prst="rect">
            <a:avLst/>
          </a:prstGeom>
        </p:spPr>
      </p:pic>
    </p:spTree>
    <p:extLst>
      <p:ext uri="{BB962C8B-B14F-4D97-AF65-F5344CB8AC3E}">
        <p14:creationId xmlns:p14="http://schemas.microsoft.com/office/powerpoint/2010/main" val="33397056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4BEB661-2AF6-4D1E-9F39-383EC8171928}"/>
              </a:ext>
            </a:extLst>
          </p:cNvPr>
          <p:cNvSpPr/>
          <p:nvPr/>
        </p:nvSpPr>
        <p:spPr>
          <a:xfrm>
            <a:off x="1918221" y="5121091"/>
            <a:ext cx="9961766" cy="600164"/>
          </a:xfrm>
          <a:prstGeom prst="rect">
            <a:avLst/>
          </a:prstGeom>
          <a:noFill/>
        </p:spPr>
        <p:txBody>
          <a:bodyPr wrap="none" lIns="91440" tIns="45720" rIns="91440" bIns="45720">
            <a:spAutoFit/>
          </a:bodyPr>
          <a:lstStyle/>
          <a:p>
            <a:pPr algn="r"/>
            <a:r>
              <a:rPr lang="es-ES" sz="3300" b="1" cap="none" spc="0" dirty="0">
                <a:ln w="22225">
                  <a:solidFill>
                    <a:schemeClr val="accent2"/>
                  </a:solidFill>
                  <a:prstDash val="solid"/>
                </a:ln>
                <a:solidFill>
                  <a:schemeClr val="accent2">
                    <a:lumMod val="40000"/>
                    <a:lumOff val="60000"/>
                  </a:schemeClr>
                </a:solidFill>
                <a:effectLst/>
              </a:rPr>
              <a:t>Otros esfuerzos en el marco de la Política de TP del INAI</a:t>
            </a:r>
          </a:p>
        </p:txBody>
      </p:sp>
      <p:pic>
        <p:nvPicPr>
          <p:cNvPr id="3" name="Imagen 2">
            <a:extLst>
              <a:ext uri="{FF2B5EF4-FFF2-40B4-BE49-F238E27FC236}">
                <a16:creationId xmlns:a16="http://schemas.microsoft.com/office/drawing/2014/main" id="{C4193418-CB7D-A240-8C08-C7DDDF39935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200" y="-23415"/>
            <a:ext cx="12326398" cy="6904828"/>
          </a:xfrm>
          <a:prstGeom prst="rect">
            <a:avLst/>
          </a:prstGeom>
        </p:spPr>
      </p:pic>
    </p:spTree>
    <p:extLst>
      <p:ext uri="{BB962C8B-B14F-4D97-AF65-F5344CB8AC3E}">
        <p14:creationId xmlns:p14="http://schemas.microsoft.com/office/powerpoint/2010/main" val="3249472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1712441-B63F-4409-AF98-CFD9DEA8BA0C}"/>
              </a:ext>
            </a:extLst>
          </p:cNvPr>
          <p:cNvSpPr txBox="1"/>
          <p:nvPr/>
        </p:nvSpPr>
        <p:spPr>
          <a:xfrm>
            <a:off x="1444487" y="397565"/>
            <a:ext cx="10535478" cy="369332"/>
          </a:xfrm>
          <a:prstGeom prst="rect">
            <a:avLst/>
          </a:prstGeom>
          <a:noFill/>
        </p:spPr>
        <p:txBody>
          <a:bodyPr wrap="square" rtlCol="0">
            <a:spAutoFit/>
          </a:bodyPr>
          <a:lstStyle/>
          <a:p>
            <a:pPr algn="r"/>
            <a:r>
              <a:rPr lang="es-MX" b="1" dirty="0"/>
              <a:t>¿Puede el acceso libre a los datos y a la información fortalecer la gobernabilidad democrática?</a:t>
            </a:r>
          </a:p>
        </p:txBody>
      </p:sp>
      <p:sp>
        <p:nvSpPr>
          <p:cNvPr id="3" name="CuadroTexto 2">
            <a:extLst>
              <a:ext uri="{FF2B5EF4-FFF2-40B4-BE49-F238E27FC236}">
                <a16:creationId xmlns:a16="http://schemas.microsoft.com/office/drawing/2014/main" id="{2BD9EB78-227D-44FE-8043-062EBA9923BC}"/>
              </a:ext>
            </a:extLst>
          </p:cNvPr>
          <p:cNvSpPr txBox="1"/>
          <p:nvPr/>
        </p:nvSpPr>
        <p:spPr>
          <a:xfrm>
            <a:off x="768626" y="1298067"/>
            <a:ext cx="11092070" cy="4801314"/>
          </a:xfrm>
          <a:prstGeom prst="rect">
            <a:avLst/>
          </a:prstGeom>
          <a:noFill/>
        </p:spPr>
        <p:txBody>
          <a:bodyPr wrap="square" rtlCol="0">
            <a:spAutoFit/>
          </a:bodyPr>
          <a:lstStyle/>
          <a:p>
            <a:pPr algn="just"/>
            <a:r>
              <a:rPr lang="es-MX" dirty="0"/>
              <a:t>Desde el Instituto Nacional de Transparencia, Acceso a la Información y Protección de Datos Personales (INAI), creemos que </a:t>
            </a:r>
            <a:r>
              <a:rPr lang="es-MX" b="1" dirty="0"/>
              <a:t>tanto los Datos Abiertos como la Transparencia Proactiva y el Gobierno Abierto forman parte sustancial dentro del ejercicio democrático de cualquier gobierno.</a:t>
            </a:r>
          </a:p>
          <a:p>
            <a:pPr algn="just"/>
            <a:endParaRPr lang="es-MX" dirty="0"/>
          </a:p>
          <a:p>
            <a:pPr algn="just"/>
            <a:endParaRPr lang="es-MX" dirty="0"/>
          </a:p>
          <a:p>
            <a:pPr algn="just"/>
            <a:r>
              <a:rPr lang="es-MX" dirty="0"/>
              <a:t>Como veremos más adelante, tanto los Datos Abiertos como la Transparencia Proactiva y el Gobierno Abierto impulsan y promueven una serie de principios, valores y acciones que mejoran la calidad de las democracias, profundizan el desarrollo democrático de las sociedades y apoyan en el combate a la corrupción.</a:t>
            </a:r>
          </a:p>
          <a:p>
            <a:pPr algn="just"/>
            <a:endParaRPr lang="es-MX" dirty="0"/>
          </a:p>
          <a:p>
            <a:pPr algn="just"/>
            <a:endParaRPr lang="es-MX" dirty="0"/>
          </a:p>
          <a:p>
            <a:pPr algn="just"/>
            <a:r>
              <a:rPr lang="es-MX" dirty="0"/>
              <a:t>Ahora bien, desde el INAI hemos avanzado hacia la implementación de una política pública integral que más que enfatizar como tal en la generación de datos abiertos, sin negar su importancia y utilidad pública, presta especial atención a la Transparencia Proactiva y al Gobierno Abierto.</a:t>
            </a:r>
          </a:p>
          <a:p>
            <a:pPr algn="just"/>
            <a:endParaRPr lang="es-MX" dirty="0"/>
          </a:p>
          <a:p>
            <a:pPr algn="just"/>
            <a:endParaRPr lang="es-MX" dirty="0"/>
          </a:p>
          <a:p>
            <a:pPr algn="just"/>
            <a:r>
              <a:rPr lang="es-MX" dirty="0"/>
              <a:t>Visto de esta manera, cualquier política de Transparencia Proactiva </a:t>
            </a:r>
            <a:r>
              <a:rPr lang="es-MX" b="1" dirty="0"/>
              <a:t>contempla y promueve la generación de datos abiertos e información útil como parte esencial dentro de su diseño.</a:t>
            </a:r>
          </a:p>
        </p:txBody>
      </p:sp>
      <p:pic>
        <p:nvPicPr>
          <p:cNvPr id="4" name="Imagen 3">
            <a:extLst>
              <a:ext uri="{FF2B5EF4-FFF2-40B4-BE49-F238E27FC236}">
                <a16:creationId xmlns:a16="http://schemas.microsoft.com/office/drawing/2014/main" id="{9AD75451-D440-C346-AD29-6F0EC1F09A5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199" y="-23415"/>
            <a:ext cx="12326398" cy="6904828"/>
          </a:xfrm>
          <a:prstGeom prst="rect">
            <a:avLst/>
          </a:prstGeom>
        </p:spPr>
      </p:pic>
    </p:spTree>
    <p:extLst>
      <p:ext uri="{BB962C8B-B14F-4D97-AF65-F5344CB8AC3E}">
        <p14:creationId xmlns:p14="http://schemas.microsoft.com/office/powerpoint/2010/main" val="5103660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4BEB661-2AF6-4D1E-9F39-383EC8171928}"/>
              </a:ext>
            </a:extLst>
          </p:cNvPr>
          <p:cNvSpPr/>
          <p:nvPr/>
        </p:nvSpPr>
        <p:spPr>
          <a:xfrm>
            <a:off x="1918221" y="5121091"/>
            <a:ext cx="9961766" cy="600164"/>
          </a:xfrm>
          <a:prstGeom prst="rect">
            <a:avLst/>
          </a:prstGeom>
          <a:noFill/>
        </p:spPr>
        <p:txBody>
          <a:bodyPr wrap="none" lIns="91440" tIns="45720" rIns="91440" bIns="45720">
            <a:spAutoFit/>
          </a:bodyPr>
          <a:lstStyle/>
          <a:p>
            <a:pPr algn="r"/>
            <a:r>
              <a:rPr lang="es-ES" sz="3300" b="1" cap="none" spc="0" dirty="0">
                <a:ln w="22225">
                  <a:solidFill>
                    <a:schemeClr val="accent2"/>
                  </a:solidFill>
                  <a:prstDash val="solid"/>
                </a:ln>
                <a:solidFill>
                  <a:schemeClr val="accent2">
                    <a:lumMod val="40000"/>
                    <a:lumOff val="60000"/>
                  </a:schemeClr>
                </a:solidFill>
                <a:effectLst/>
              </a:rPr>
              <a:t>Otros esfuerzos en el marco de la Política de TP del INAI</a:t>
            </a:r>
          </a:p>
        </p:txBody>
      </p:sp>
      <p:pic>
        <p:nvPicPr>
          <p:cNvPr id="3" name="Imagen 2">
            <a:extLst>
              <a:ext uri="{FF2B5EF4-FFF2-40B4-BE49-F238E27FC236}">
                <a16:creationId xmlns:a16="http://schemas.microsoft.com/office/drawing/2014/main" id="{C4193418-CB7D-A240-8C08-C7DDDF39935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199" y="-23415"/>
            <a:ext cx="12326396" cy="6904828"/>
          </a:xfrm>
          <a:prstGeom prst="rect">
            <a:avLst/>
          </a:prstGeom>
        </p:spPr>
      </p:pic>
    </p:spTree>
    <p:extLst>
      <p:ext uri="{BB962C8B-B14F-4D97-AF65-F5344CB8AC3E}">
        <p14:creationId xmlns:p14="http://schemas.microsoft.com/office/powerpoint/2010/main" val="21798694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A8B7B6A-CBF7-4C3B-8FD9-94CD65E68921}"/>
              </a:ext>
            </a:extLst>
          </p:cNvPr>
          <p:cNvSpPr txBox="1"/>
          <p:nvPr/>
        </p:nvSpPr>
        <p:spPr>
          <a:xfrm>
            <a:off x="1135626" y="732472"/>
            <a:ext cx="10309121" cy="1384995"/>
          </a:xfrm>
          <a:prstGeom prst="rect">
            <a:avLst/>
          </a:prstGeom>
          <a:noFill/>
        </p:spPr>
        <p:txBody>
          <a:bodyPr wrap="square" rtlCol="0">
            <a:spAutoFit/>
          </a:bodyPr>
          <a:lstStyle/>
          <a:p>
            <a:r>
              <a:rPr lang="es-MX" sz="1600" b="1" dirty="0"/>
              <a:t>¿Qué es?</a:t>
            </a:r>
          </a:p>
          <a:p>
            <a:pPr algn="just"/>
            <a:r>
              <a:rPr lang="es-MX" sz="1600" dirty="0"/>
              <a:t>Proyecto que surge a partir de la colaboración entre el INAI, Global Integrity e IMCO para promover una gobernanza fiscal más abierta en México a partir de tres objetivos específicos:</a:t>
            </a:r>
          </a:p>
          <a:p>
            <a:endParaRPr lang="es-MX" dirty="0"/>
          </a:p>
          <a:p>
            <a:endParaRPr lang="es-MX" dirty="0"/>
          </a:p>
        </p:txBody>
      </p:sp>
      <p:sp>
        <p:nvSpPr>
          <p:cNvPr id="4" name="Rectángulo 3">
            <a:extLst>
              <a:ext uri="{FF2B5EF4-FFF2-40B4-BE49-F238E27FC236}">
                <a16:creationId xmlns:a16="http://schemas.microsoft.com/office/drawing/2014/main" id="{042AD959-571C-422F-9885-9757B316CF6D}"/>
              </a:ext>
            </a:extLst>
          </p:cNvPr>
          <p:cNvSpPr/>
          <p:nvPr/>
        </p:nvSpPr>
        <p:spPr>
          <a:xfrm>
            <a:off x="953728" y="3810634"/>
            <a:ext cx="10491019" cy="3046988"/>
          </a:xfrm>
          <a:prstGeom prst="rect">
            <a:avLst/>
          </a:prstGeom>
        </p:spPr>
        <p:txBody>
          <a:bodyPr wrap="square">
            <a:spAutoFit/>
          </a:bodyPr>
          <a:lstStyle/>
          <a:p>
            <a:r>
              <a:rPr lang="es-MX" sz="1600" b="1" dirty="0"/>
              <a:t>¿Quiénes participan?</a:t>
            </a:r>
          </a:p>
          <a:p>
            <a:pPr algn="just"/>
            <a:r>
              <a:rPr lang="es-MX" sz="1600" dirty="0"/>
              <a:t>Organismos Garantes de Acceso a la Información a nivel local, organizaciones de la sociedad civil y 9 entidades federativas.</a:t>
            </a:r>
          </a:p>
          <a:p>
            <a:endParaRPr lang="es-MX" sz="1600" b="1" dirty="0"/>
          </a:p>
          <a:p>
            <a:r>
              <a:rPr lang="es-MX" sz="1600" b="1" dirty="0"/>
              <a:t>Resultados:</a:t>
            </a:r>
          </a:p>
          <a:p>
            <a:pPr marL="285750" indent="-285750" algn="just">
              <a:buFont typeface="Arial" panose="020B0604020202020204" pitchFamily="34" charset="0"/>
              <a:buChar char="•"/>
            </a:pPr>
            <a:r>
              <a:rPr lang="es-MX" sz="1600" dirty="0"/>
              <a:t>9 compromisos, en el marco de la estrategia de Gobierno Abierto desde lo Local, para el seguimiento del dinero en distintas áreas como obras y compras públicas, contraloría y programas sociales.</a:t>
            </a:r>
          </a:p>
          <a:p>
            <a:pPr marL="285750" indent="-285750" algn="just">
              <a:buFont typeface="Arial" panose="020B0604020202020204" pitchFamily="34" charset="0"/>
              <a:buChar char="•"/>
            </a:pPr>
            <a:r>
              <a:rPr lang="es-MX" sz="1600" dirty="0"/>
              <a:t>Construcción de capacidades en gobiernos locales y organizaciones de la sociedad civil para participar e incidir en proyectos de mejora en la publicación y aprovechamiento de información para el seguimiento del dinero y el combate a la corrupción. </a:t>
            </a:r>
          </a:p>
          <a:p>
            <a:pPr marL="285750" indent="-285750" algn="just">
              <a:buFont typeface="Arial" panose="020B0604020202020204" pitchFamily="34" charset="0"/>
              <a:buChar char="•"/>
            </a:pPr>
            <a:r>
              <a:rPr lang="es-MX" sz="1600" dirty="0"/>
              <a:t>2 documentos guía para el análisis e identificación de mecanismos de participación e incidencia ciudadana que facilite la colaboración de gobiernos locales, organizaciones de la sociedad civil y ciudadanía para el rastreo de recursos públicos.</a:t>
            </a:r>
          </a:p>
          <a:p>
            <a:endParaRPr lang="es-MX" sz="1600" dirty="0"/>
          </a:p>
        </p:txBody>
      </p:sp>
      <p:pic>
        <p:nvPicPr>
          <p:cNvPr id="5" name="Imagen 4">
            <a:extLst>
              <a:ext uri="{FF2B5EF4-FFF2-40B4-BE49-F238E27FC236}">
                <a16:creationId xmlns:a16="http://schemas.microsoft.com/office/drawing/2014/main" id="{E0FEDEB6-68D7-431A-BFAB-1BF15D13ED63}"/>
              </a:ext>
            </a:extLst>
          </p:cNvPr>
          <p:cNvPicPr>
            <a:picLocks noChangeAspect="1"/>
          </p:cNvPicPr>
          <p:nvPr/>
        </p:nvPicPr>
        <p:blipFill>
          <a:blip r:embed="rId3"/>
          <a:stretch>
            <a:fillRect/>
          </a:stretch>
        </p:blipFill>
        <p:spPr>
          <a:xfrm>
            <a:off x="10079950" y="0"/>
            <a:ext cx="1952848" cy="946356"/>
          </a:xfrm>
          <a:prstGeom prst="rect">
            <a:avLst/>
          </a:prstGeom>
        </p:spPr>
      </p:pic>
      <p:sp>
        <p:nvSpPr>
          <p:cNvPr id="6" name="CuadroTexto 5">
            <a:extLst>
              <a:ext uri="{FF2B5EF4-FFF2-40B4-BE49-F238E27FC236}">
                <a16:creationId xmlns:a16="http://schemas.microsoft.com/office/drawing/2014/main" id="{DDC218EC-E10C-4F73-BAE5-1D84E877C6B1}"/>
              </a:ext>
            </a:extLst>
          </p:cNvPr>
          <p:cNvSpPr txBox="1"/>
          <p:nvPr/>
        </p:nvSpPr>
        <p:spPr>
          <a:xfrm>
            <a:off x="2979174" y="147484"/>
            <a:ext cx="5722374" cy="369332"/>
          </a:xfrm>
          <a:prstGeom prst="rect">
            <a:avLst/>
          </a:prstGeom>
          <a:noFill/>
        </p:spPr>
        <p:txBody>
          <a:bodyPr wrap="square" rtlCol="0">
            <a:spAutoFit/>
          </a:bodyPr>
          <a:lstStyle/>
          <a:p>
            <a:pPr algn="ctr"/>
            <a:r>
              <a:rPr lang="es-MX" b="1" dirty="0"/>
              <a:t>PROYECTO FOLLOW THE MONEY</a:t>
            </a:r>
          </a:p>
        </p:txBody>
      </p:sp>
      <p:pic>
        <p:nvPicPr>
          <p:cNvPr id="7" name="Imagen 6">
            <a:extLst>
              <a:ext uri="{FF2B5EF4-FFF2-40B4-BE49-F238E27FC236}">
                <a16:creationId xmlns:a16="http://schemas.microsoft.com/office/drawing/2014/main" id="{CD8A4E37-EAF6-0242-B155-90826F1BF0F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7198" y="-23415"/>
            <a:ext cx="12326394" cy="6904827"/>
          </a:xfrm>
          <a:prstGeom prst="rect">
            <a:avLst/>
          </a:prstGeom>
        </p:spPr>
      </p:pic>
    </p:spTree>
    <p:extLst>
      <p:ext uri="{BB962C8B-B14F-4D97-AF65-F5344CB8AC3E}">
        <p14:creationId xmlns:p14="http://schemas.microsoft.com/office/powerpoint/2010/main" val="21917126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B7B1DDC-015F-3348-8043-63F8182FB65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199" y="-23415"/>
            <a:ext cx="12326396" cy="6904827"/>
          </a:xfrm>
          <a:prstGeom prst="rect">
            <a:avLst/>
          </a:prstGeom>
        </p:spPr>
      </p:pic>
    </p:spTree>
    <p:extLst>
      <p:ext uri="{BB962C8B-B14F-4D97-AF65-F5344CB8AC3E}">
        <p14:creationId xmlns:p14="http://schemas.microsoft.com/office/powerpoint/2010/main" val="12162156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7401A4B-572C-4EB4-A3AC-8F1C1E7A2A7F}"/>
              </a:ext>
            </a:extLst>
          </p:cNvPr>
          <p:cNvSpPr txBox="1"/>
          <p:nvPr/>
        </p:nvSpPr>
        <p:spPr>
          <a:xfrm>
            <a:off x="4744278" y="5247861"/>
            <a:ext cx="6983896" cy="707886"/>
          </a:xfrm>
          <a:prstGeom prst="rect">
            <a:avLst/>
          </a:prstGeom>
          <a:noFill/>
        </p:spPr>
        <p:txBody>
          <a:bodyPr wrap="square" rtlCol="0">
            <a:spAutoFit/>
          </a:bodyPr>
          <a:lstStyle/>
          <a:p>
            <a:pPr algn="r"/>
            <a:r>
              <a:rPr lang="es-MX" sz="2000" b="1" dirty="0"/>
              <a:t>MICROSITIO COVID-19. TRANSPARENCIA PROACTIVA Y CONOCIMIENTO PÚBLICO ÚTIL</a:t>
            </a:r>
          </a:p>
        </p:txBody>
      </p:sp>
      <p:pic>
        <p:nvPicPr>
          <p:cNvPr id="3" name="Imagen 2">
            <a:extLst>
              <a:ext uri="{FF2B5EF4-FFF2-40B4-BE49-F238E27FC236}">
                <a16:creationId xmlns:a16="http://schemas.microsoft.com/office/drawing/2014/main" id="{6068D4A5-8269-F841-B7E0-C32988E1BBF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199" y="-23415"/>
            <a:ext cx="12326399" cy="6904829"/>
          </a:xfrm>
          <a:prstGeom prst="rect">
            <a:avLst/>
          </a:prstGeom>
        </p:spPr>
      </p:pic>
    </p:spTree>
    <p:extLst>
      <p:ext uri="{BB962C8B-B14F-4D97-AF65-F5344CB8AC3E}">
        <p14:creationId xmlns:p14="http://schemas.microsoft.com/office/powerpoint/2010/main" val="40757832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87766E6-F61D-8949-942F-791E10C577DE}"/>
              </a:ext>
            </a:extLst>
          </p:cNvPr>
          <p:cNvPicPr>
            <a:picLocks noChangeAspect="1"/>
          </p:cNvPicPr>
          <p:nvPr/>
        </p:nvPicPr>
        <p:blipFill>
          <a:blip r:embed="rId3"/>
          <a:srcRect/>
          <a:stretch/>
        </p:blipFill>
        <p:spPr>
          <a:xfrm>
            <a:off x="-67199" y="-23415"/>
            <a:ext cx="12326399" cy="6904829"/>
          </a:xfrm>
          <a:prstGeom prst="rect">
            <a:avLst/>
          </a:prstGeom>
        </p:spPr>
      </p:pic>
    </p:spTree>
    <p:extLst>
      <p:ext uri="{BB962C8B-B14F-4D97-AF65-F5344CB8AC3E}">
        <p14:creationId xmlns:p14="http://schemas.microsoft.com/office/powerpoint/2010/main" val="298203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87766E6-F61D-8949-942F-791E10C577DE}"/>
              </a:ext>
            </a:extLst>
          </p:cNvPr>
          <p:cNvPicPr>
            <a:picLocks noChangeAspect="1"/>
          </p:cNvPicPr>
          <p:nvPr/>
        </p:nvPicPr>
        <p:blipFill>
          <a:blip r:embed="rId2"/>
          <a:srcRect/>
          <a:stretch/>
        </p:blipFill>
        <p:spPr>
          <a:xfrm>
            <a:off x="-67199" y="-23415"/>
            <a:ext cx="12326398" cy="6904829"/>
          </a:xfrm>
          <a:prstGeom prst="rect">
            <a:avLst/>
          </a:prstGeom>
        </p:spPr>
      </p:pic>
    </p:spTree>
    <p:extLst>
      <p:ext uri="{BB962C8B-B14F-4D97-AF65-F5344CB8AC3E}">
        <p14:creationId xmlns:p14="http://schemas.microsoft.com/office/powerpoint/2010/main" val="7446264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3F383375-1B35-5846-87BA-6D16509D480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199" y="-27000"/>
            <a:ext cx="12326399" cy="6911999"/>
          </a:xfrm>
          <a:prstGeom prst="rect">
            <a:avLst/>
          </a:prstGeom>
        </p:spPr>
      </p:pic>
    </p:spTree>
    <p:extLst>
      <p:ext uri="{BB962C8B-B14F-4D97-AF65-F5344CB8AC3E}">
        <p14:creationId xmlns:p14="http://schemas.microsoft.com/office/powerpoint/2010/main" val="19726559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2043CD1-CC9A-1344-99F4-BA622B4D094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199" y="-23415"/>
            <a:ext cx="12326399" cy="6904829"/>
          </a:xfrm>
          <a:prstGeom prst="rect">
            <a:avLst/>
          </a:prstGeom>
        </p:spPr>
      </p:pic>
    </p:spTree>
    <p:extLst>
      <p:ext uri="{BB962C8B-B14F-4D97-AF65-F5344CB8AC3E}">
        <p14:creationId xmlns:p14="http://schemas.microsoft.com/office/powerpoint/2010/main" val="19738060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EFEFCFD-BF5A-D546-976C-90F981ED854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199" y="-23415"/>
            <a:ext cx="12326399" cy="6904829"/>
          </a:xfrm>
          <a:prstGeom prst="rect">
            <a:avLst/>
          </a:prstGeom>
        </p:spPr>
      </p:pic>
    </p:spTree>
    <p:extLst>
      <p:ext uri="{BB962C8B-B14F-4D97-AF65-F5344CB8AC3E}">
        <p14:creationId xmlns:p14="http://schemas.microsoft.com/office/powerpoint/2010/main" val="11456332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EF59B62-022A-9440-8F8C-049F6EA054C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199" y="-23415"/>
            <a:ext cx="12326399" cy="6904829"/>
          </a:xfrm>
          <a:prstGeom prst="rect">
            <a:avLst/>
          </a:prstGeom>
        </p:spPr>
      </p:pic>
    </p:spTree>
    <p:extLst>
      <p:ext uri="{BB962C8B-B14F-4D97-AF65-F5344CB8AC3E}">
        <p14:creationId xmlns:p14="http://schemas.microsoft.com/office/powerpoint/2010/main" val="3904570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A1512DC-9B24-481E-9083-A8CDE9967A50}"/>
              </a:ext>
            </a:extLst>
          </p:cNvPr>
          <p:cNvSpPr txBox="1"/>
          <p:nvPr/>
        </p:nvSpPr>
        <p:spPr>
          <a:xfrm>
            <a:off x="4320210" y="5261113"/>
            <a:ext cx="7315200" cy="707886"/>
          </a:xfrm>
          <a:prstGeom prst="rect">
            <a:avLst/>
          </a:prstGeom>
          <a:noFill/>
        </p:spPr>
        <p:txBody>
          <a:bodyPr wrap="square" rtlCol="0">
            <a:spAutoFit/>
          </a:bodyPr>
          <a:lstStyle/>
          <a:p>
            <a:pPr algn="r"/>
            <a:r>
              <a:rPr lang="es-MX" sz="2000" b="1" dirty="0"/>
              <a:t>ALGUNAS APROXIMACIONES AL FENÓMENO DE LA CORRUPCIÓN EN MÉXICO</a:t>
            </a:r>
          </a:p>
        </p:txBody>
      </p:sp>
      <p:pic>
        <p:nvPicPr>
          <p:cNvPr id="3" name="Imagen 2">
            <a:extLst>
              <a:ext uri="{FF2B5EF4-FFF2-40B4-BE49-F238E27FC236}">
                <a16:creationId xmlns:a16="http://schemas.microsoft.com/office/drawing/2014/main" id="{1BE1C07B-243D-9445-BA08-71A2A12C57F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199" y="-23414"/>
            <a:ext cx="12326398" cy="6904829"/>
          </a:xfrm>
          <a:prstGeom prst="rect">
            <a:avLst/>
          </a:prstGeom>
        </p:spPr>
      </p:pic>
    </p:spTree>
    <p:extLst>
      <p:ext uri="{BB962C8B-B14F-4D97-AF65-F5344CB8AC3E}">
        <p14:creationId xmlns:p14="http://schemas.microsoft.com/office/powerpoint/2010/main" val="5584962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5849406-AC97-D64C-980B-E795C04A9C1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199" y="-23415"/>
            <a:ext cx="12326398" cy="6904829"/>
          </a:xfrm>
          <a:prstGeom prst="rect">
            <a:avLst/>
          </a:prstGeom>
        </p:spPr>
      </p:pic>
    </p:spTree>
    <p:extLst>
      <p:ext uri="{BB962C8B-B14F-4D97-AF65-F5344CB8AC3E}">
        <p14:creationId xmlns:p14="http://schemas.microsoft.com/office/powerpoint/2010/main" val="20582135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A8AC0D9-5720-7F43-A91A-97C6F573B6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199" y="-23415"/>
            <a:ext cx="12326398" cy="6904829"/>
          </a:xfrm>
          <a:prstGeom prst="rect">
            <a:avLst/>
          </a:prstGeom>
        </p:spPr>
      </p:pic>
    </p:spTree>
    <p:extLst>
      <p:ext uri="{BB962C8B-B14F-4D97-AF65-F5344CB8AC3E}">
        <p14:creationId xmlns:p14="http://schemas.microsoft.com/office/powerpoint/2010/main" val="34269264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076CF4E-F756-4F48-A59C-0D60C563E8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199" y="-23415"/>
            <a:ext cx="12326399" cy="6904829"/>
          </a:xfrm>
          <a:prstGeom prst="rect">
            <a:avLst/>
          </a:prstGeom>
        </p:spPr>
      </p:pic>
    </p:spTree>
    <p:extLst>
      <p:ext uri="{BB962C8B-B14F-4D97-AF65-F5344CB8AC3E}">
        <p14:creationId xmlns:p14="http://schemas.microsoft.com/office/powerpoint/2010/main" val="16630396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55CD9087-CDC6-44C2-A76B-1B15ACD38A93}"/>
              </a:ext>
            </a:extLst>
          </p:cNvPr>
          <p:cNvSpPr txBox="1"/>
          <p:nvPr/>
        </p:nvSpPr>
        <p:spPr>
          <a:xfrm>
            <a:off x="403784" y="336639"/>
            <a:ext cx="9600025" cy="1477328"/>
          </a:xfrm>
          <a:prstGeom prst="rect">
            <a:avLst/>
          </a:prstGeom>
          <a:noFill/>
        </p:spPr>
        <p:txBody>
          <a:bodyPr wrap="square" rtlCol="0">
            <a:spAutoFit/>
          </a:bodyPr>
          <a:lstStyle/>
          <a:p>
            <a:pPr algn="just"/>
            <a:r>
              <a:rPr lang="es-MX" dirty="0"/>
              <a:t>En este apartado, se encuentra disponible para descarga la base de datos, actualizada y completa, en formatos abiertos, sobre las solicitudes de información vinculadas con la pandemia.</a:t>
            </a:r>
          </a:p>
          <a:p>
            <a:pPr algn="just"/>
            <a:r>
              <a:rPr lang="es-MX" dirty="0"/>
              <a:t>En la base de datos, se puede consultar la fecha de la solicitud, el asunto y estatus de la solicitud, el SO al que se presentó, el tipo y fecha de la respuesta a la solicitud, la respuesta y archivos adjuntos asociados</a:t>
            </a:r>
          </a:p>
        </p:txBody>
      </p:sp>
      <p:pic>
        <p:nvPicPr>
          <p:cNvPr id="6" name="Imagen 5">
            <a:extLst>
              <a:ext uri="{FF2B5EF4-FFF2-40B4-BE49-F238E27FC236}">
                <a16:creationId xmlns:a16="http://schemas.microsoft.com/office/drawing/2014/main" id="{E42BB770-83D3-0342-8032-E51D56E38AA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199" y="-23415"/>
            <a:ext cx="12326399" cy="6904829"/>
          </a:xfrm>
          <a:prstGeom prst="rect">
            <a:avLst/>
          </a:prstGeom>
        </p:spPr>
      </p:pic>
    </p:spTree>
    <p:extLst>
      <p:ext uri="{BB962C8B-B14F-4D97-AF65-F5344CB8AC3E}">
        <p14:creationId xmlns:p14="http://schemas.microsoft.com/office/powerpoint/2010/main" val="7445347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B62755E-9BC3-406C-8576-04CD4D548FF1}"/>
              </a:ext>
            </a:extLst>
          </p:cNvPr>
          <p:cNvSpPr txBox="1"/>
          <p:nvPr/>
        </p:nvSpPr>
        <p:spPr>
          <a:xfrm>
            <a:off x="6334538" y="5420139"/>
            <a:ext cx="5552661" cy="400110"/>
          </a:xfrm>
          <a:prstGeom prst="rect">
            <a:avLst/>
          </a:prstGeom>
          <a:noFill/>
        </p:spPr>
        <p:txBody>
          <a:bodyPr wrap="square" rtlCol="0">
            <a:spAutoFit/>
          </a:bodyPr>
          <a:lstStyle/>
          <a:p>
            <a:pPr algn="r"/>
            <a:r>
              <a:rPr lang="es-MX" sz="2000" b="1" dirty="0"/>
              <a:t>CONCLUSIONES</a:t>
            </a:r>
          </a:p>
        </p:txBody>
      </p:sp>
      <p:pic>
        <p:nvPicPr>
          <p:cNvPr id="3" name="Imagen 2">
            <a:extLst>
              <a:ext uri="{FF2B5EF4-FFF2-40B4-BE49-F238E27FC236}">
                <a16:creationId xmlns:a16="http://schemas.microsoft.com/office/drawing/2014/main" id="{227415B4-B274-7449-B9A4-953243E2412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199" y="-23415"/>
            <a:ext cx="12326399" cy="6904829"/>
          </a:xfrm>
          <a:prstGeom prst="rect">
            <a:avLst/>
          </a:prstGeom>
        </p:spPr>
      </p:pic>
    </p:spTree>
    <p:extLst>
      <p:ext uri="{BB962C8B-B14F-4D97-AF65-F5344CB8AC3E}">
        <p14:creationId xmlns:p14="http://schemas.microsoft.com/office/powerpoint/2010/main" val="34171292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ABA8767-3828-4922-9B8B-370E68015572}"/>
              </a:ext>
            </a:extLst>
          </p:cNvPr>
          <p:cNvSpPr txBox="1"/>
          <p:nvPr/>
        </p:nvSpPr>
        <p:spPr>
          <a:xfrm>
            <a:off x="749709" y="751344"/>
            <a:ext cx="10857272" cy="5355312"/>
          </a:xfrm>
          <a:prstGeom prst="rect">
            <a:avLst/>
          </a:prstGeom>
          <a:noFill/>
        </p:spPr>
        <p:txBody>
          <a:bodyPr wrap="square" rtlCol="0">
            <a:spAutoFit/>
          </a:bodyPr>
          <a:lstStyle/>
          <a:p>
            <a:pPr marL="285750" indent="-285750" algn="just">
              <a:buFont typeface="Arial" panose="020B0604020202020204" pitchFamily="34" charset="0"/>
              <a:buChar char="•"/>
            </a:pPr>
            <a:r>
              <a:rPr lang="es-MX" dirty="0"/>
              <a:t>La Transparencia Proactiva y los datos abiertos aportan elementos capacitadores de la democracia e inhibidores de conductas y acciones que atentan contra el interés público. Por ello, se han convertido en ingredientes fundamentales para el fortalecimiento democrático de nuestras sociedades.</a:t>
            </a:r>
          </a:p>
          <a:p>
            <a:pPr marL="285750" indent="-285750" algn="just">
              <a:buFont typeface="Arial" panose="020B0604020202020204" pitchFamily="34" charset="0"/>
              <a:buChar char="•"/>
            </a:pPr>
            <a:endParaRPr lang="es-MX" dirty="0"/>
          </a:p>
          <a:p>
            <a:pPr marL="285750" indent="-285750" algn="just">
              <a:buFont typeface="Arial" panose="020B0604020202020204" pitchFamily="34" charset="0"/>
              <a:buChar char="•"/>
            </a:pPr>
            <a:endParaRPr lang="es-MX" dirty="0"/>
          </a:p>
          <a:p>
            <a:pPr marL="285750" indent="-285750" algn="just">
              <a:buFont typeface="Arial" panose="020B0604020202020204" pitchFamily="34" charset="0"/>
              <a:buChar char="•"/>
            </a:pPr>
            <a:endParaRPr lang="es-MX" dirty="0"/>
          </a:p>
          <a:p>
            <a:pPr marL="285750" indent="-285750" algn="just">
              <a:buFont typeface="Arial" panose="020B0604020202020204" pitchFamily="34" charset="0"/>
              <a:buChar char="•"/>
            </a:pPr>
            <a:r>
              <a:rPr lang="es-MX" dirty="0"/>
              <a:t>La Transparencia Proactiva cuenta con un importante potencial dentro del control democrático del ejercicio del poder, a través de la construcción de una ciudadanía más informada, capaz de exigir cuentas a sus gobernantes y susceptible de involucrarse en los asuntos públicos a partir del análisis de información útil y de calidad. De la misma forma, la existencia de este tipo de información legitima y fortalece a los gobiernos mediante la construcción de conocimiento público que fundamenta y detalla el desempeño de las instituciones del Estado.</a:t>
            </a:r>
          </a:p>
          <a:p>
            <a:pPr marL="285750" indent="-285750" algn="just">
              <a:buFont typeface="Arial" panose="020B0604020202020204" pitchFamily="34" charset="0"/>
              <a:buChar char="•"/>
            </a:pPr>
            <a:endParaRPr lang="es-MX" dirty="0"/>
          </a:p>
          <a:p>
            <a:pPr marL="285750" indent="-285750" algn="just">
              <a:buFont typeface="Arial" panose="020B0604020202020204" pitchFamily="34" charset="0"/>
              <a:buChar char="•"/>
            </a:pPr>
            <a:endParaRPr lang="es-MX" dirty="0"/>
          </a:p>
          <a:p>
            <a:pPr marL="285750" indent="-285750" algn="just">
              <a:buFont typeface="Arial" panose="020B0604020202020204" pitchFamily="34" charset="0"/>
              <a:buChar char="•"/>
            </a:pPr>
            <a:endParaRPr lang="es-MX" dirty="0"/>
          </a:p>
          <a:p>
            <a:pPr marL="285750" indent="-285750" algn="just">
              <a:buFont typeface="Arial" panose="020B0604020202020204" pitchFamily="34" charset="0"/>
              <a:buChar char="•"/>
            </a:pPr>
            <a:r>
              <a:rPr lang="es-MX" dirty="0"/>
              <a:t>Desde la visión del INAI, una política integral en materia de Transparencia Proactiva debe promover, generar y fortalecer esfuerzos vinculados con los datos abiertos desde una perspectiva integrada hacia la democratización y socialización del conocimiento público como herramienta fundamental para el ejercicio de otros derechos como el derecho a la salud, el derecho a la educación, el derecho a la vivienda o el derecho a un trabajo digno.</a:t>
            </a:r>
          </a:p>
          <a:p>
            <a:pPr marL="285750" indent="-285750" algn="just">
              <a:buFont typeface="Arial" panose="020B0604020202020204" pitchFamily="34" charset="0"/>
              <a:buChar char="•"/>
            </a:pPr>
            <a:endParaRPr lang="es-MX" dirty="0"/>
          </a:p>
        </p:txBody>
      </p:sp>
      <p:pic>
        <p:nvPicPr>
          <p:cNvPr id="3" name="Imagen 2">
            <a:extLst>
              <a:ext uri="{FF2B5EF4-FFF2-40B4-BE49-F238E27FC236}">
                <a16:creationId xmlns:a16="http://schemas.microsoft.com/office/drawing/2014/main" id="{DC822775-3886-2443-A251-06C7DE01B0E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199" y="-23415"/>
            <a:ext cx="12326398" cy="6904828"/>
          </a:xfrm>
          <a:prstGeom prst="rect">
            <a:avLst/>
          </a:prstGeom>
        </p:spPr>
      </p:pic>
    </p:spTree>
    <p:extLst>
      <p:ext uri="{BB962C8B-B14F-4D97-AF65-F5344CB8AC3E}">
        <p14:creationId xmlns:p14="http://schemas.microsoft.com/office/powerpoint/2010/main" val="12143107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27FF07D-6535-415B-8F27-18DC3AF83AF8}"/>
              </a:ext>
            </a:extLst>
          </p:cNvPr>
          <p:cNvPicPr>
            <a:picLocks noChangeAspect="1"/>
          </p:cNvPicPr>
          <p:nvPr/>
        </p:nvPicPr>
        <p:blipFill>
          <a:blip r:embed="rId2"/>
          <a:stretch>
            <a:fillRect/>
          </a:stretch>
        </p:blipFill>
        <p:spPr>
          <a:xfrm>
            <a:off x="1237008" y="4731025"/>
            <a:ext cx="8410575" cy="1800225"/>
          </a:xfrm>
          <a:prstGeom prst="rect">
            <a:avLst/>
          </a:prstGeom>
        </p:spPr>
      </p:pic>
      <p:pic>
        <p:nvPicPr>
          <p:cNvPr id="3" name="image1.png">
            <a:extLst>
              <a:ext uri="{FF2B5EF4-FFF2-40B4-BE49-F238E27FC236}">
                <a16:creationId xmlns:a16="http://schemas.microsoft.com/office/drawing/2014/main" id="{E9269A57-BA1E-4C55-883E-2B37CD2B2DC6}"/>
              </a:ext>
            </a:extLst>
          </p:cNvPr>
          <p:cNvPicPr/>
          <p:nvPr/>
        </p:nvPicPr>
        <p:blipFill>
          <a:blip r:embed="rId3"/>
          <a:srcRect/>
          <a:stretch>
            <a:fillRect/>
          </a:stretch>
        </p:blipFill>
        <p:spPr>
          <a:xfrm>
            <a:off x="9753806" y="4976191"/>
            <a:ext cx="2049325" cy="1309894"/>
          </a:xfrm>
          <a:prstGeom prst="rect">
            <a:avLst/>
          </a:prstGeom>
          <a:ln/>
        </p:spPr>
      </p:pic>
      <p:sp>
        <p:nvSpPr>
          <p:cNvPr id="4" name="CuadroTexto 3">
            <a:extLst>
              <a:ext uri="{FF2B5EF4-FFF2-40B4-BE49-F238E27FC236}">
                <a16:creationId xmlns:a16="http://schemas.microsoft.com/office/drawing/2014/main" id="{4062A0BE-12E2-454C-9FA5-AD6E239A2AB7}"/>
              </a:ext>
            </a:extLst>
          </p:cNvPr>
          <p:cNvSpPr txBox="1"/>
          <p:nvPr/>
        </p:nvSpPr>
        <p:spPr>
          <a:xfrm>
            <a:off x="2332383" y="410817"/>
            <a:ext cx="9470748" cy="3693319"/>
          </a:xfrm>
          <a:prstGeom prst="rect">
            <a:avLst/>
          </a:prstGeom>
          <a:noFill/>
        </p:spPr>
        <p:txBody>
          <a:bodyPr wrap="square" rtlCol="0">
            <a:spAutoFit/>
          </a:bodyPr>
          <a:lstStyle/>
          <a:p>
            <a:pPr algn="r"/>
            <a:r>
              <a:rPr lang="es-MX" dirty="0"/>
              <a:t>¡MUCHAS GRACIAS!</a:t>
            </a:r>
          </a:p>
          <a:p>
            <a:pPr algn="r"/>
            <a:endParaRPr lang="es-MX" dirty="0"/>
          </a:p>
          <a:p>
            <a:pPr algn="r"/>
            <a:r>
              <a:rPr lang="es-MX" dirty="0"/>
              <a:t>RICARDO ALEXYS VALENCIA LARA</a:t>
            </a:r>
          </a:p>
          <a:p>
            <a:pPr algn="r"/>
            <a:endParaRPr lang="es-MX" dirty="0"/>
          </a:p>
          <a:p>
            <a:pPr algn="r"/>
            <a:r>
              <a:rPr lang="es-MX" dirty="0"/>
              <a:t>DIRECTOR DE TRANSPARENCIA DEL INSTITUTO NACIONAL DE TRANSPARENCIA, ACCESO A LA INFORMACIÓN Y PROTECCIÓN DE DATOS PERSONALES</a:t>
            </a:r>
          </a:p>
          <a:p>
            <a:pPr algn="r"/>
            <a:endParaRPr lang="es-MX" dirty="0"/>
          </a:p>
          <a:p>
            <a:pPr algn="r"/>
            <a:r>
              <a:rPr lang="es-MX" dirty="0">
                <a:hlinkClick r:id="rId4"/>
              </a:rPr>
              <a:t>ricardo.valencia@inai.org.mx</a:t>
            </a:r>
            <a:endParaRPr lang="es-MX" dirty="0"/>
          </a:p>
          <a:p>
            <a:pPr algn="r"/>
            <a:endParaRPr lang="es-MX" dirty="0"/>
          </a:p>
          <a:p>
            <a:pPr algn="r"/>
            <a:r>
              <a:rPr lang="es-MX" dirty="0"/>
              <a:t>Twitter: rvalencia_a</a:t>
            </a:r>
          </a:p>
          <a:p>
            <a:endParaRPr lang="es-MX" dirty="0"/>
          </a:p>
          <a:p>
            <a:endParaRPr lang="es-MX" dirty="0"/>
          </a:p>
          <a:p>
            <a:endParaRPr lang="es-MX" dirty="0"/>
          </a:p>
        </p:txBody>
      </p:sp>
      <p:pic>
        <p:nvPicPr>
          <p:cNvPr id="5" name="Imagen 4">
            <a:extLst>
              <a:ext uri="{FF2B5EF4-FFF2-40B4-BE49-F238E27FC236}">
                <a16:creationId xmlns:a16="http://schemas.microsoft.com/office/drawing/2014/main" id="{73A6707D-C746-744E-92A5-A03FAE682EF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7199" y="-23415"/>
            <a:ext cx="12326399" cy="6904829"/>
          </a:xfrm>
          <a:prstGeom prst="rect">
            <a:avLst/>
          </a:prstGeom>
        </p:spPr>
      </p:pic>
    </p:spTree>
    <p:extLst>
      <p:ext uri="{BB962C8B-B14F-4D97-AF65-F5344CB8AC3E}">
        <p14:creationId xmlns:p14="http://schemas.microsoft.com/office/powerpoint/2010/main" val="3772717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adroTexto 51">
            <a:extLst>
              <a:ext uri="{FF2B5EF4-FFF2-40B4-BE49-F238E27FC236}">
                <a16:creationId xmlns:a16="http://schemas.microsoft.com/office/drawing/2014/main" id="{1C288539-1C75-4637-B730-25FA8C50CF8D}"/>
              </a:ext>
            </a:extLst>
          </p:cNvPr>
          <p:cNvSpPr txBox="1"/>
          <p:nvPr/>
        </p:nvSpPr>
        <p:spPr>
          <a:xfrm>
            <a:off x="299883" y="163344"/>
            <a:ext cx="11592232" cy="1938992"/>
          </a:xfrm>
          <a:prstGeom prst="rect">
            <a:avLst/>
          </a:prstGeom>
          <a:noFill/>
        </p:spPr>
        <p:txBody>
          <a:bodyPr wrap="square" rtlCol="0">
            <a:spAutoFit/>
          </a:bodyPr>
          <a:lstStyle/>
          <a:p>
            <a:pPr algn="ctr"/>
            <a:r>
              <a:rPr lang="es-MX" b="1" dirty="0"/>
              <a:t>LA CORRUPCIÓN EN MÉXICO</a:t>
            </a:r>
          </a:p>
          <a:p>
            <a:pPr algn="ctr"/>
            <a:r>
              <a:rPr lang="es-MX" sz="1700" dirty="0"/>
              <a:t>La corrupción, como se ha documentado en múltiples estudios, tiene </a:t>
            </a:r>
            <a:r>
              <a:rPr lang="es-MX" sz="1700" b="1" dirty="0"/>
              <a:t>grandes costos económicos, políticos y sociales</a:t>
            </a:r>
            <a:r>
              <a:rPr lang="es-MX" sz="1700" dirty="0"/>
              <a:t>. En México, ha derivado en impactos negativos en los ingresos de las empresas, disminución de inversiones en el sector productivo, insatisfacción con la democracia, crisis de confianza en las instituciones públicas y correlaciones positivas entre la corrupción y altos niveles de violencia.</a:t>
            </a:r>
          </a:p>
          <a:p>
            <a:pPr algn="ctr"/>
            <a:endParaRPr lang="es-MX" sz="1700" dirty="0"/>
          </a:p>
          <a:p>
            <a:pPr algn="ctr"/>
            <a:r>
              <a:rPr lang="es-MX" sz="1700" dirty="0"/>
              <a:t> En los últimos años, se han evidenciado grandes casos de corrupción en el sector público, entre los que destacan:</a:t>
            </a:r>
          </a:p>
        </p:txBody>
      </p:sp>
      <p:pic>
        <p:nvPicPr>
          <p:cNvPr id="30" name="Imagen 29">
            <a:extLst>
              <a:ext uri="{FF2B5EF4-FFF2-40B4-BE49-F238E27FC236}">
                <a16:creationId xmlns:a16="http://schemas.microsoft.com/office/drawing/2014/main" id="{7C5DA1EE-CA35-8742-8217-2C06FFB9D05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198" y="-23414"/>
            <a:ext cx="12326396" cy="6904828"/>
          </a:xfrm>
          <a:prstGeom prst="rect">
            <a:avLst/>
          </a:prstGeom>
        </p:spPr>
      </p:pic>
    </p:spTree>
    <p:extLst>
      <p:ext uri="{BB962C8B-B14F-4D97-AF65-F5344CB8AC3E}">
        <p14:creationId xmlns:p14="http://schemas.microsoft.com/office/powerpoint/2010/main" val="2009515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517451" y="723857"/>
            <a:ext cx="11327219" cy="1200329"/>
          </a:xfrm>
          <a:prstGeom prst="rect">
            <a:avLst/>
          </a:prstGeom>
        </p:spPr>
        <p:txBody>
          <a:bodyPr wrap="square">
            <a:spAutoFit/>
          </a:bodyPr>
          <a:lstStyle/>
          <a:p>
            <a:pPr algn="just"/>
            <a:r>
              <a:rPr lang="es-MX" dirty="0">
                <a:latin typeface="Times New Roman" panose="02020603050405020304" pitchFamily="18" charset="0"/>
                <a:ea typeface="Calibri" panose="020F0502020204030204" pitchFamily="34" charset="0"/>
              </a:rPr>
              <a:t>México parece ser un claro ejemplo de la prevalencia de este tipo de corrupción, ya que la evidencia nacional e internacional señala que </a:t>
            </a:r>
            <a:r>
              <a:rPr lang="es-MX" b="1" dirty="0">
                <a:latin typeface="Times New Roman" panose="02020603050405020304" pitchFamily="18" charset="0"/>
                <a:ea typeface="Calibri" panose="020F0502020204030204" pitchFamily="34" charset="0"/>
              </a:rPr>
              <a:t>el país ha caído sistemáticamente </a:t>
            </a:r>
            <a:r>
              <a:rPr lang="es-MX" dirty="0">
                <a:latin typeface="Times New Roman" panose="02020603050405020304" pitchFamily="18" charset="0"/>
                <a:ea typeface="Calibri" panose="020F0502020204030204" pitchFamily="34" charset="0"/>
              </a:rPr>
              <a:t>- año con año durante los últimos 20 años - en diversas calificaciones que lo colocan como uno de los peor evaluados en todo el mundo - o dicho de otra forma, como </a:t>
            </a:r>
            <a:r>
              <a:rPr lang="es-MX" b="1" dirty="0">
                <a:latin typeface="Times New Roman" panose="02020603050405020304" pitchFamily="18" charset="0"/>
                <a:ea typeface="Calibri" panose="020F0502020204030204" pitchFamily="34" charset="0"/>
              </a:rPr>
              <a:t>uno de los más corruptos.</a:t>
            </a:r>
            <a:endParaRPr lang="es-MX" b="1" dirty="0"/>
          </a:p>
        </p:txBody>
      </p:sp>
      <p:graphicFrame>
        <p:nvGraphicFramePr>
          <p:cNvPr id="4" name="Tabla 3"/>
          <p:cNvGraphicFramePr>
            <a:graphicFrameLocks noGrp="1"/>
          </p:cNvGraphicFramePr>
          <p:nvPr/>
        </p:nvGraphicFramePr>
        <p:xfrm>
          <a:off x="1865518" y="2571463"/>
          <a:ext cx="8631084" cy="2898330"/>
        </p:xfrm>
        <a:graphic>
          <a:graphicData uri="http://schemas.openxmlformats.org/drawingml/2006/table">
            <a:tbl>
              <a:tblPr firstRow="1" bandRow="1">
                <a:tableStyleId>{8799B23B-EC83-4686-B30A-512413B5E67A}</a:tableStyleId>
              </a:tblPr>
              <a:tblGrid>
                <a:gridCol w="1438514">
                  <a:extLst>
                    <a:ext uri="{9D8B030D-6E8A-4147-A177-3AD203B41FA5}">
                      <a16:colId xmlns:a16="http://schemas.microsoft.com/office/drawing/2014/main" val="1310409833"/>
                    </a:ext>
                  </a:extLst>
                </a:gridCol>
                <a:gridCol w="1438514">
                  <a:extLst>
                    <a:ext uri="{9D8B030D-6E8A-4147-A177-3AD203B41FA5}">
                      <a16:colId xmlns:a16="http://schemas.microsoft.com/office/drawing/2014/main" val="1188251308"/>
                    </a:ext>
                  </a:extLst>
                </a:gridCol>
                <a:gridCol w="1438514">
                  <a:extLst>
                    <a:ext uri="{9D8B030D-6E8A-4147-A177-3AD203B41FA5}">
                      <a16:colId xmlns:a16="http://schemas.microsoft.com/office/drawing/2014/main" val="13991511"/>
                    </a:ext>
                  </a:extLst>
                </a:gridCol>
                <a:gridCol w="1438514">
                  <a:extLst>
                    <a:ext uri="{9D8B030D-6E8A-4147-A177-3AD203B41FA5}">
                      <a16:colId xmlns:a16="http://schemas.microsoft.com/office/drawing/2014/main" val="720202336"/>
                    </a:ext>
                  </a:extLst>
                </a:gridCol>
                <a:gridCol w="1438514">
                  <a:extLst>
                    <a:ext uri="{9D8B030D-6E8A-4147-A177-3AD203B41FA5}">
                      <a16:colId xmlns:a16="http://schemas.microsoft.com/office/drawing/2014/main" val="1546934974"/>
                    </a:ext>
                  </a:extLst>
                </a:gridCol>
                <a:gridCol w="1438514">
                  <a:extLst>
                    <a:ext uri="{9D8B030D-6E8A-4147-A177-3AD203B41FA5}">
                      <a16:colId xmlns:a16="http://schemas.microsoft.com/office/drawing/2014/main" val="3457269516"/>
                    </a:ext>
                  </a:extLst>
                </a:gridCol>
              </a:tblGrid>
              <a:tr h="579666">
                <a:tc>
                  <a:txBody>
                    <a:bodyPr/>
                    <a:lstStyle/>
                    <a:p>
                      <a:pPr algn="ctr"/>
                      <a:r>
                        <a:rPr lang="es-MX" sz="1400" dirty="0">
                          <a:solidFill>
                            <a:schemeClr val="bg1"/>
                          </a:solidFill>
                        </a:rPr>
                        <a:t>Bloque/Región</a:t>
                      </a:r>
                    </a:p>
                  </a:txBody>
                  <a:tcPr>
                    <a:solidFill>
                      <a:srgbClr val="009999"/>
                    </a:solidFill>
                  </a:tcPr>
                </a:tc>
                <a:tc>
                  <a:txBody>
                    <a:bodyPr/>
                    <a:lstStyle/>
                    <a:p>
                      <a:pPr algn="ctr"/>
                      <a:r>
                        <a:rPr lang="es-MX" sz="1400" dirty="0">
                          <a:solidFill>
                            <a:schemeClr val="bg1"/>
                          </a:solidFill>
                        </a:rPr>
                        <a:t>Posición 2014</a:t>
                      </a:r>
                    </a:p>
                  </a:txBody>
                  <a:tcPr>
                    <a:solidFill>
                      <a:srgbClr val="009999"/>
                    </a:solidFill>
                  </a:tcPr>
                </a:tc>
                <a:tc>
                  <a:txBody>
                    <a:bodyPr/>
                    <a:lstStyle/>
                    <a:p>
                      <a:pPr algn="ctr"/>
                      <a:r>
                        <a:rPr lang="es-MX" sz="1400" dirty="0">
                          <a:solidFill>
                            <a:schemeClr val="bg1"/>
                          </a:solidFill>
                        </a:rPr>
                        <a:t>Posición 2016</a:t>
                      </a:r>
                    </a:p>
                  </a:txBody>
                  <a:tcPr>
                    <a:solidFill>
                      <a:srgbClr val="009999"/>
                    </a:solidFill>
                  </a:tcPr>
                </a:tc>
                <a:tc>
                  <a:txBody>
                    <a:bodyPr/>
                    <a:lstStyle/>
                    <a:p>
                      <a:pPr algn="ctr"/>
                      <a:r>
                        <a:rPr lang="es-MX" sz="1400" dirty="0">
                          <a:solidFill>
                            <a:schemeClr val="bg1"/>
                          </a:solidFill>
                        </a:rPr>
                        <a:t>Posición</a:t>
                      </a:r>
                      <a:r>
                        <a:rPr lang="es-MX" sz="1400" baseline="0" dirty="0">
                          <a:solidFill>
                            <a:schemeClr val="bg1"/>
                          </a:solidFill>
                        </a:rPr>
                        <a:t> 2017</a:t>
                      </a:r>
                      <a:endParaRPr lang="es-MX" sz="1400" dirty="0">
                        <a:solidFill>
                          <a:schemeClr val="bg1"/>
                        </a:solidFill>
                      </a:endParaRPr>
                    </a:p>
                  </a:txBody>
                  <a:tcPr>
                    <a:solidFill>
                      <a:srgbClr val="009999"/>
                    </a:solidFill>
                  </a:tcPr>
                </a:tc>
                <a:tc>
                  <a:txBody>
                    <a:bodyPr/>
                    <a:lstStyle/>
                    <a:p>
                      <a:pPr algn="ctr"/>
                      <a:r>
                        <a:rPr lang="es-MX" sz="1400" dirty="0">
                          <a:solidFill>
                            <a:schemeClr val="bg1"/>
                          </a:solidFill>
                        </a:rPr>
                        <a:t>Posición 2018</a:t>
                      </a:r>
                    </a:p>
                  </a:txBody>
                  <a:tcPr>
                    <a:solidFill>
                      <a:srgbClr val="009999"/>
                    </a:solidFill>
                  </a:tcPr>
                </a:tc>
                <a:tc>
                  <a:txBody>
                    <a:bodyPr/>
                    <a:lstStyle/>
                    <a:p>
                      <a:pPr algn="ctr"/>
                      <a:r>
                        <a:rPr lang="es-MX" sz="1400" dirty="0">
                          <a:solidFill>
                            <a:schemeClr val="bg1"/>
                          </a:solidFill>
                        </a:rPr>
                        <a:t>Total de países</a:t>
                      </a:r>
                      <a:r>
                        <a:rPr lang="es-MX" sz="1050" dirty="0">
                          <a:solidFill>
                            <a:schemeClr val="bg1"/>
                          </a:solidFill>
                        </a:rPr>
                        <a:t>[1]</a:t>
                      </a:r>
                      <a:endParaRPr lang="es-MX" sz="1400" dirty="0">
                        <a:solidFill>
                          <a:schemeClr val="bg1"/>
                        </a:solidFill>
                      </a:endParaRPr>
                    </a:p>
                  </a:txBody>
                  <a:tcPr>
                    <a:solidFill>
                      <a:srgbClr val="009999"/>
                    </a:solidFill>
                  </a:tcPr>
                </a:tc>
                <a:extLst>
                  <a:ext uri="{0D108BD9-81ED-4DB2-BD59-A6C34878D82A}">
                    <a16:rowId xmlns:a16="http://schemas.microsoft.com/office/drawing/2014/main" val="3732054694"/>
                  </a:ext>
                </a:extLst>
              </a:tr>
              <a:tr h="579666">
                <a:tc>
                  <a:txBody>
                    <a:bodyPr/>
                    <a:lstStyle/>
                    <a:p>
                      <a:pPr algn="ctr"/>
                      <a:r>
                        <a:rPr lang="es-MX" sz="1400" dirty="0"/>
                        <a:t>América</a:t>
                      </a:r>
                    </a:p>
                  </a:txBody>
                  <a:tcPr/>
                </a:tc>
                <a:tc>
                  <a:txBody>
                    <a:bodyPr/>
                    <a:lstStyle/>
                    <a:p>
                      <a:pPr algn="ctr"/>
                      <a:r>
                        <a:rPr lang="es-MX" sz="1400" dirty="0"/>
                        <a:t>22°</a:t>
                      </a:r>
                    </a:p>
                  </a:txBody>
                  <a:tcPr/>
                </a:tc>
                <a:tc>
                  <a:txBody>
                    <a:bodyPr/>
                    <a:lstStyle/>
                    <a:p>
                      <a:pPr algn="ctr"/>
                      <a:r>
                        <a:rPr lang="es-MX" sz="1400" dirty="0"/>
                        <a:t>26°</a:t>
                      </a:r>
                    </a:p>
                  </a:txBody>
                  <a:tcPr/>
                </a:tc>
                <a:tc>
                  <a:txBody>
                    <a:bodyPr/>
                    <a:lstStyle/>
                    <a:p>
                      <a:pPr algn="ctr"/>
                      <a:r>
                        <a:rPr lang="es-MX" sz="1400" dirty="0"/>
                        <a:t>25°</a:t>
                      </a:r>
                    </a:p>
                  </a:txBody>
                  <a:tcPr/>
                </a:tc>
                <a:tc>
                  <a:txBody>
                    <a:bodyPr/>
                    <a:lstStyle/>
                    <a:p>
                      <a:pPr algn="ctr"/>
                      <a:r>
                        <a:rPr lang="es-MX" sz="1400" dirty="0"/>
                        <a:t>28°</a:t>
                      </a:r>
                    </a:p>
                  </a:txBody>
                  <a:tcPr/>
                </a:tc>
                <a:tc>
                  <a:txBody>
                    <a:bodyPr/>
                    <a:lstStyle/>
                    <a:p>
                      <a:pPr algn="ctr"/>
                      <a:r>
                        <a:rPr lang="es-MX" sz="1400" dirty="0"/>
                        <a:t>32</a:t>
                      </a:r>
                    </a:p>
                  </a:txBody>
                  <a:tcPr/>
                </a:tc>
                <a:extLst>
                  <a:ext uri="{0D108BD9-81ED-4DB2-BD59-A6C34878D82A}">
                    <a16:rowId xmlns:a16="http://schemas.microsoft.com/office/drawing/2014/main" val="394835531"/>
                  </a:ext>
                </a:extLst>
              </a:tr>
              <a:tr h="579666">
                <a:tc>
                  <a:txBody>
                    <a:bodyPr/>
                    <a:lstStyle/>
                    <a:p>
                      <a:pPr algn="ctr"/>
                      <a:r>
                        <a:rPr lang="es-MX" sz="1400" dirty="0"/>
                        <a:t>G-20</a:t>
                      </a:r>
                    </a:p>
                  </a:txBody>
                  <a:tcPr/>
                </a:tc>
                <a:tc>
                  <a:txBody>
                    <a:bodyPr/>
                    <a:lstStyle/>
                    <a:p>
                      <a:pPr algn="ctr"/>
                      <a:r>
                        <a:rPr lang="es-MX" sz="1400" dirty="0"/>
                        <a:t>17°</a:t>
                      </a:r>
                    </a:p>
                  </a:txBody>
                  <a:tcPr/>
                </a:tc>
                <a:tc>
                  <a:txBody>
                    <a:bodyPr/>
                    <a:lstStyle/>
                    <a:p>
                      <a:pPr algn="ctr"/>
                      <a:r>
                        <a:rPr lang="es-MX" sz="1400" dirty="0"/>
                        <a:t>18°</a:t>
                      </a:r>
                    </a:p>
                  </a:txBody>
                  <a:tcPr/>
                </a:tc>
                <a:tc>
                  <a:txBody>
                    <a:bodyPr/>
                    <a:lstStyle/>
                    <a:p>
                      <a:pPr algn="ctr"/>
                      <a:r>
                        <a:rPr lang="es-MX" sz="1400" dirty="0"/>
                        <a:t>18°</a:t>
                      </a:r>
                    </a:p>
                  </a:txBody>
                  <a:tcPr/>
                </a:tc>
                <a:tc>
                  <a:txBody>
                    <a:bodyPr/>
                    <a:lstStyle/>
                    <a:p>
                      <a:pPr algn="ctr"/>
                      <a:r>
                        <a:rPr lang="es-MX" sz="1400" dirty="0"/>
                        <a:t>19°</a:t>
                      </a:r>
                    </a:p>
                  </a:txBody>
                  <a:tcPr/>
                </a:tc>
                <a:tc>
                  <a:txBody>
                    <a:bodyPr/>
                    <a:lstStyle/>
                    <a:p>
                      <a:pPr algn="ctr"/>
                      <a:r>
                        <a:rPr lang="es-MX" sz="1400" dirty="0"/>
                        <a:t>19</a:t>
                      </a:r>
                    </a:p>
                  </a:txBody>
                  <a:tcPr/>
                </a:tc>
                <a:extLst>
                  <a:ext uri="{0D108BD9-81ED-4DB2-BD59-A6C34878D82A}">
                    <a16:rowId xmlns:a16="http://schemas.microsoft.com/office/drawing/2014/main" val="993761351"/>
                  </a:ext>
                </a:extLst>
              </a:tr>
              <a:tr h="579666">
                <a:tc>
                  <a:txBody>
                    <a:bodyPr/>
                    <a:lstStyle/>
                    <a:p>
                      <a:pPr algn="ctr"/>
                      <a:r>
                        <a:rPr lang="es-MX" sz="1400" dirty="0"/>
                        <a:t>OCDE</a:t>
                      </a:r>
                    </a:p>
                  </a:txBody>
                  <a:tcPr/>
                </a:tc>
                <a:tc>
                  <a:txBody>
                    <a:bodyPr/>
                    <a:lstStyle/>
                    <a:p>
                      <a:pPr algn="ctr"/>
                      <a:r>
                        <a:rPr lang="es-MX" sz="1400" dirty="0"/>
                        <a:t>34°</a:t>
                      </a:r>
                    </a:p>
                  </a:txBody>
                  <a:tcPr/>
                </a:tc>
                <a:tc>
                  <a:txBody>
                    <a:bodyPr/>
                    <a:lstStyle/>
                    <a:p>
                      <a:pPr algn="ctr"/>
                      <a:r>
                        <a:rPr lang="es-MX" sz="1400" dirty="0"/>
                        <a:t>35°</a:t>
                      </a:r>
                    </a:p>
                  </a:txBody>
                  <a:tcPr/>
                </a:tc>
                <a:tc>
                  <a:txBody>
                    <a:bodyPr/>
                    <a:lstStyle/>
                    <a:p>
                      <a:pPr algn="ctr"/>
                      <a:r>
                        <a:rPr lang="es-MX" sz="1400" dirty="0"/>
                        <a:t>35°</a:t>
                      </a:r>
                    </a:p>
                  </a:txBody>
                  <a:tcPr/>
                </a:tc>
                <a:tc>
                  <a:txBody>
                    <a:bodyPr/>
                    <a:lstStyle/>
                    <a:p>
                      <a:pPr algn="ctr"/>
                      <a:r>
                        <a:rPr lang="es-MX" sz="1400" dirty="0"/>
                        <a:t>35°</a:t>
                      </a:r>
                    </a:p>
                  </a:txBody>
                  <a:tcPr/>
                </a:tc>
                <a:tc>
                  <a:txBody>
                    <a:bodyPr/>
                    <a:lstStyle/>
                    <a:p>
                      <a:pPr algn="ctr"/>
                      <a:r>
                        <a:rPr lang="es-MX" sz="1400" dirty="0"/>
                        <a:t>35</a:t>
                      </a:r>
                    </a:p>
                  </a:txBody>
                  <a:tcPr/>
                </a:tc>
                <a:extLst>
                  <a:ext uri="{0D108BD9-81ED-4DB2-BD59-A6C34878D82A}">
                    <a16:rowId xmlns:a16="http://schemas.microsoft.com/office/drawing/2014/main" val="3934325995"/>
                  </a:ext>
                </a:extLst>
              </a:tr>
              <a:tr h="579666">
                <a:tc>
                  <a:txBody>
                    <a:bodyPr/>
                    <a:lstStyle/>
                    <a:p>
                      <a:pPr algn="ctr"/>
                      <a:r>
                        <a:rPr lang="es-MX" sz="1400" dirty="0"/>
                        <a:t>Mundo</a:t>
                      </a:r>
                      <a:endParaRPr lang="es-MX" sz="1400" b="1" dirty="0"/>
                    </a:p>
                  </a:txBody>
                  <a:tcPr/>
                </a:tc>
                <a:tc>
                  <a:txBody>
                    <a:bodyPr/>
                    <a:lstStyle/>
                    <a:p>
                      <a:pPr algn="ctr"/>
                      <a:r>
                        <a:rPr lang="es-MX" sz="1400" dirty="0"/>
                        <a:t>103°</a:t>
                      </a:r>
                      <a:endParaRPr lang="es-MX" sz="1400" b="1" dirty="0"/>
                    </a:p>
                  </a:txBody>
                  <a:tcPr/>
                </a:tc>
                <a:tc>
                  <a:txBody>
                    <a:bodyPr/>
                    <a:lstStyle/>
                    <a:p>
                      <a:pPr algn="ctr"/>
                      <a:r>
                        <a:rPr lang="es-MX" sz="1400" dirty="0"/>
                        <a:t>123°</a:t>
                      </a:r>
                      <a:endParaRPr lang="es-MX" sz="1400" b="1" dirty="0"/>
                    </a:p>
                  </a:txBody>
                  <a:tcPr/>
                </a:tc>
                <a:tc>
                  <a:txBody>
                    <a:bodyPr/>
                    <a:lstStyle/>
                    <a:p>
                      <a:pPr algn="ctr"/>
                      <a:r>
                        <a:rPr lang="es-MX" sz="1400" dirty="0"/>
                        <a:t>135°</a:t>
                      </a:r>
                      <a:endParaRPr lang="es-MX" sz="1400" b="1" dirty="0"/>
                    </a:p>
                  </a:txBody>
                  <a:tcPr/>
                </a:tc>
                <a:tc>
                  <a:txBody>
                    <a:bodyPr/>
                    <a:lstStyle/>
                    <a:p>
                      <a:pPr algn="ctr"/>
                      <a:r>
                        <a:rPr lang="es-MX" sz="1400" b="0" dirty="0"/>
                        <a:t>138°</a:t>
                      </a:r>
                    </a:p>
                  </a:txBody>
                  <a:tcPr/>
                </a:tc>
                <a:tc>
                  <a:txBody>
                    <a:bodyPr/>
                    <a:lstStyle/>
                    <a:p>
                      <a:pPr algn="ctr"/>
                      <a:r>
                        <a:rPr lang="es-MX" sz="1400" b="0" dirty="0"/>
                        <a:t>180</a:t>
                      </a:r>
                      <a:endParaRPr lang="es-MX" sz="1400" b="1" dirty="0"/>
                    </a:p>
                  </a:txBody>
                  <a:tcPr/>
                </a:tc>
                <a:extLst>
                  <a:ext uri="{0D108BD9-81ED-4DB2-BD59-A6C34878D82A}">
                    <a16:rowId xmlns:a16="http://schemas.microsoft.com/office/drawing/2014/main" val="2488278181"/>
                  </a:ext>
                </a:extLst>
              </a:tr>
            </a:tbl>
          </a:graphicData>
        </a:graphic>
      </p:graphicFrame>
      <p:sp>
        <p:nvSpPr>
          <p:cNvPr id="5" name="CuadroTexto 4"/>
          <p:cNvSpPr txBox="1"/>
          <p:nvPr/>
        </p:nvSpPr>
        <p:spPr>
          <a:xfrm>
            <a:off x="1507765" y="5584825"/>
            <a:ext cx="9748684" cy="276999"/>
          </a:xfrm>
          <a:prstGeom prst="rect">
            <a:avLst/>
          </a:prstGeom>
          <a:noFill/>
        </p:spPr>
        <p:txBody>
          <a:bodyPr wrap="square" rtlCol="0">
            <a:spAutoFit/>
          </a:bodyPr>
          <a:lstStyle/>
          <a:p>
            <a:r>
              <a:rPr lang="es-MX" sz="1200" dirty="0"/>
              <a:t>Fuente: Transparencia Internacional, </a:t>
            </a:r>
            <a:r>
              <a:rPr lang="es-MX" sz="1200" i="1" dirty="0"/>
              <a:t>IPC 2018. Análisis por Regiones del Mundo, </a:t>
            </a:r>
            <a:r>
              <a:rPr lang="es-MX" sz="1200" dirty="0"/>
              <a:t>disponible en: </a:t>
            </a:r>
            <a:r>
              <a:rPr lang="es-MX" sz="1200" dirty="0">
                <a:hlinkClick r:id="rId3"/>
              </a:rPr>
              <a:t>https://www.transparency.org/cpi2018#downloads</a:t>
            </a:r>
            <a:r>
              <a:rPr lang="es-MX" sz="1200" dirty="0"/>
              <a:t> </a:t>
            </a:r>
          </a:p>
        </p:txBody>
      </p:sp>
      <p:sp>
        <p:nvSpPr>
          <p:cNvPr id="6" name="CuadroTexto 5"/>
          <p:cNvSpPr txBox="1"/>
          <p:nvPr/>
        </p:nvSpPr>
        <p:spPr>
          <a:xfrm>
            <a:off x="2016369" y="2192215"/>
            <a:ext cx="8323385" cy="338554"/>
          </a:xfrm>
          <a:prstGeom prst="rect">
            <a:avLst/>
          </a:prstGeom>
          <a:noFill/>
        </p:spPr>
        <p:txBody>
          <a:bodyPr wrap="square" rtlCol="0">
            <a:spAutoFit/>
          </a:bodyPr>
          <a:lstStyle/>
          <a:p>
            <a:pPr algn="ctr"/>
            <a:r>
              <a:rPr lang="es-MX" sz="1600" b="1" dirty="0">
                <a:latin typeface="Times New Roman" panose="02020603050405020304" pitchFamily="18" charset="0"/>
                <a:cs typeface="Times New Roman" panose="02020603050405020304" pitchFamily="18" charset="0"/>
              </a:rPr>
              <a:t>El Índice de Percepción de la Corrupción en México en perspectiva comparada</a:t>
            </a:r>
          </a:p>
        </p:txBody>
      </p:sp>
      <p:sp>
        <p:nvSpPr>
          <p:cNvPr id="2" name="CuadroTexto 1"/>
          <p:cNvSpPr txBox="1"/>
          <p:nvPr/>
        </p:nvSpPr>
        <p:spPr>
          <a:xfrm>
            <a:off x="7549978" y="86497"/>
            <a:ext cx="4294692" cy="369332"/>
          </a:xfrm>
          <a:prstGeom prst="rect">
            <a:avLst/>
          </a:prstGeom>
          <a:noFill/>
        </p:spPr>
        <p:txBody>
          <a:bodyPr wrap="square" rtlCol="0">
            <a:spAutoFit/>
          </a:bodyPr>
          <a:lstStyle/>
          <a:p>
            <a:pPr algn="r"/>
            <a:r>
              <a:rPr lang="es-MX" b="1" dirty="0">
                <a:latin typeface="Times New Roman" panose="02020603050405020304" pitchFamily="18" charset="0"/>
                <a:cs typeface="Times New Roman" panose="02020603050405020304" pitchFamily="18" charset="0"/>
              </a:rPr>
              <a:t>La corrupción en México</a:t>
            </a:r>
          </a:p>
        </p:txBody>
      </p:sp>
      <p:pic>
        <p:nvPicPr>
          <p:cNvPr id="10" name="Imagen 9">
            <a:extLst>
              <a:ext uri="{FF2B5EF4-FFF2-40B4-BE49-F238E27FC236}">
                <a16:creationId xmlns:a16="http://schemas.microsoft.com/office/drawing/2014/main" id="{DFD39E77-9069-1649-901C-D1B059A375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7199" y="-23415"/>
            <a:ext cx="12326398" cy="6904829"/>
          </a:xfrm>
          <a:prstGeom prst="rect">
            <a:avLst/>
          </a:prstGeom>
        </p:spPr>
      </p:pic>
    </p:spTree>
    <p:extLst>
      <p:ext uri="{BB962C8B-B14F-4D97-AF65-F5344CB8AC3E}">
        <p14:creationId xmlns:p14="http://schemas.microsoft.com/office/powerpoint/2010/main" val="3678005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5" name="Imagen 4">
            <a:extLst>
              <a:ext uri="{FF2B5EF4-FFF2-40B4-BE49-F238E27FC236}">
                <a16:creationId xmlns:a16="http://schemas.microsoft.com/office/drawing/2014/main" id="{189B6F1E-5856-E449-A7F1-A68B50CCCA3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199" y="-27000"/>
            <a:ext cx="12326399" cy="6911999"/>
          </a:xfrm>
          <a:prstGeom prst="rect">
            <a:avLst/>
          </a:prstGeom>
        </p:spPr>
      </p:pic>
    </p:spTree>
    <p:extLst>
      <p:ext uri="{BB962C8B-B14F-4D97-AF65-F5344CB8AC3E}">
        <p14:creationId xmlns:p14="http://schemas.microsoft.com/office/powerpoint/2010/main" val="28497737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5" name="Imagen 4">
            <a:extLst>
              <a:ext uri="{FF2B5EF4-FFF2-40B4-BE49-F238E27FC236}">
                <a16:creationId xmlns:a16="http://schemas.microsoft.com/office/drawing/2014/main" id="{A84EDAFA-E0AC-214C-87AB-2372438DF90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199" y="-27000"/>
            <a:ext cx="12326399" cy="6911999"/>
          </a:xfrm>
          <a:prstGeom prst="rect">
            <a:avLst/>
          </a:prstGeom>
        </p:spPr>
      </p:pic>
    </p:spTree>
    <p:extLst>
      <p:ext uri="{BB962C8B-B14F-4D97-AF65-F5344CB8AC3E}">
        <p14:creationId xmlns:p14="http://schemas.microsoft.com/office/powerpoint/2010/main" val="1560050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9F9459A-809E-4EBA-B841-B6A954ACB0CB}"/>
              </a:ext>
            </a:extLst>
          </p:cNvPr>
          <p:cNvSpPr txBox="1"/>
          <p:nvPr/>
        </p:nvSpPr>
        <p:spPr>
          <a:xfrm>
            <a:off x="4108173" y="4585252"/>
            <a:ext cx="7712766" cy="1938992"/>
          </a:xfrm>
          <a:prstGeom prst="rect">
            <a:avLst/>
          </a:prstGeom>
          <a:noFill/>
        </p:spPr>
        <p:txBody>
          <a:bodyPr wrap="square" rtlCol="0">
            <a:spAutoFit/>
          </a:bodyPr>
          <a:lstStyle/>
          <a:p>
            <a:pPr algn="r"/>
            <a:endParaRPr lang="es-MX" sz="2000" b="1" dirty="0"/>
          </a:p>
          <a:p>
            <a:pPr algn="r"/>
            <a:endParaRPr lang="es-MX" sz="2000" b="1" dirty="0"/>
          </a:p>
          <a:p>
            <a:pPr algn="r"/>
            <a:endParaRPr lang="es-MX" sz="2000" b="1" dirty="0"/>
          </a:p>
          <a:p>
            <a:pPr algn="r"/>
            <a:endParaRPr lang="es-MX" sz="2000" b="1" dirty="0"/>
          </a:p>
          <a:p>
            <a:pPr algn="r"/>
            <a:r>
              <a:rPr lang="es-MX" sz="2000" b="1" dirty="0"/>
              <a:t>EVOLUCIÓN DE LA TRANSPARENCIA Y EL DERECHO DE ACCESO A LA INFORMACIÓN EN MÉXICO</a:t>
            </a:r>
          </a:p>
        </p:txBody>
      </p:sp>
      <p:pic>
        <p:nvPicPr>
          <p:cNvPr id="3" name="Imagen 2">
            <a:extLst>
              <a:ext uri="{FF2B5EF4-FFF2-40B4-BE49-F238E27FC236}">
                <a16:creationId xmlns:a16="http://schemas.microsoft.com/office/drawing/2014/main" id="{5868C101-43D1-3646-9491-5EEB3C3A7C5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199" y="-23415"/>
            <a:ext cx="12326399" cy="6904829"/>
          </a:xfrm>
          <a:prstGeom prst="rect">
            <a:avLst/>
          </a:prstGeom>
        </p:spPr>
      </p:pic>
    </p:spTree>
    <p:extLst>
      <p:ext uri="{BB962C8B-B14F-4D97-AF65-F5344CB8AC3E}">
        <p14:creationId xmlns:p14="http://schemas.microsoft.com/office/powerpoint/2010/main" val="2590463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7CDBC96-2119-454F-BB9D-B94CD6FC31E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199" y="-23415"/>
            <a:ext cx="12326399" cy="6904829"/>
          </a:xfrm>
          <a:prstGeom prst="rect">
            <a:avLst/>
          </a:prstGeom>
        </p:spPr>
      </p:pic>
    </p:spTree>
    <p:extLst>
      <p:ext uri="{BB962C8B-B14F-4D97-AF65-F5344CB8AC3E}">
        <p14:creationId xmlns:p14="http://schemas.microsoft.com/office/powerpoint/2010/main" val="126584972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8E684DBF2FB84BB951F42A6B0FC861" ma:contentTypeVersion="2" ma:contentTypeDescription="Create a new document." ma:contentTypeScope="" ma:versionID="b0fdd02ef96913f27891a12c99dfe7b7">
  <xsd:schema xmlns:xsd="http://www.w3.org/2001/XMLSchema" xmlns:xs="http://www.w3.org/2001/XMLSchema" xmlns:p="http://schemas.microsoft.com/office/2006/metadata/properties" xmlns:ns1="http://schemas.microsoft.com/sharepoint/v3" xmlns:ns2="89f4cd83-a2d3-4405-9b45-6aff5241ff81" targetNamespace="http://schemas.microsoft.com/office/2006/metadata/properties" ma:root="true" ma:fieldsID="035ebb9a2f44faf05c70baa707822c4d" ns1:_="" ns2:_="">
    <xsd:import namespace="http://schemas.microsoft.com/sharepoint/v3"/>
    <xsd:import namespace="89f4cd83-a2d3-4405-9b45-6aff5241ff81"/>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9f4cd83-a2d3-4405-9b45-6aff5241ff81"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C3069BB4-DE5E-482F-8C15-F530CE546C4E}"/>
</file>

<file path=customXml/itemProps2.xml><?xml version="1.0" encoding="utf-8"?>
<ds:datastoreItem xmlns:ds="http://schemas.openxmlformats.org/officeDocument/2006/customXml" ds:itemID="{1A8D5A43-A374-400C-8D3D-B57B0D3D33F4}"/>
</file>

<file path=customXml/itemProps3.xml><?xml version="1.0" encoding="utf-8"?>
<ds:datastoreItem xmlns:ds="http://schemas.openxmlformats.org/officeDocument/2006/customXml" ds:itemID="{9E9F7287-60B6-460E-BD48-205CCD0ADBD2}"/>
</file>

<file path=docProps/app.xml><?xml version="1.0" encoding="utf-8"?>
<Properties xmlns="http://schemas.openxmlformats.org/officeDocument/2006/extended-properties" xmlns:vt="http://schemas.openxmlformats.org/officeDocument/2006/docPropsVTypes">
  <TotalTime>3790</TotalTime>
  <Words>1897</Words>
  <Application>Microsoft Office PowerPoint</Application>
  <PresentationFormat>Widescreen</PresentationFormat>
  <Paragraphs>165</Paragraphs>
  <Slides>36</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Calibri Light</vt:lpstr>
      <vt:lpstr>Times New Roman</vt:lpstr>
      <vt:lpstr>Wingdings</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Karin Lizet Quiñones Jované</dc:creator>
  <cp:lastModifiedBy>Mike Mora</cp:lastModifiedBy>
  <cp:revision>168</cp:revision>
  <dcterms:created xsi:type="dcterms:W3CDTF">2020-04-27T18:23:45Z</dcterms:created>
  <dcterms:modified xsi:type="dcterms:W3CDTF">2020-05-05T14:03:13Z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0x0101009E8E684DBF2FB84BB951F42A6B0FC861</vt:lpwstr>
  </property>
</Properties>
</file>